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38"/>
  </p:notesMasterIdLst>
  <p:sldIdLst>
    <p:sldId id="6986" r:id="rId3"/>
    <p:sldId id="257" r:id="rId4"/>
    <p:sldId id="6634" r:id="rId5"/>
    <p:sldId id="679" r:id="rId6"/>
    <p:sldId id="276" r:id="rId7"/>
    <p:sldId id="6630" r:id="rId8"/>
    <p:sldId id="6964" r:id="rId9"/>
    <p:sldId id="6635" r:id="rId10"/>
    <p:sldId id="6259" r:id="rId11"/>
    <p:sldId id="7049" r:id="rId12"/>
    <p:sldId id="7122" r:id="rId13"/>
    <p:sldId id="7123" r:id="rId14"/>
    <p:sldId id="6156" r:id="rId15"/>
    <p:sldId id="6158" r:id="rId16"/>
    <p:sldId id="6198" r:id="rId17"/>
    <p:sldId id="7125" r:id="rId18"/>
    <p:sldId id="7115" r:id="rId19"/>
    <p:sldId id="6217" r:id="rId20"/>
    <p:sldId id="7113" r:id="rId21"/>
    <p:sldId id="7114" r:id="rId22"/>
    <p:sldId id="7117" r:id="rId23"/>
    <p:sldId id="7121" r:id="rId24"/>
    <p:sldId id="6266" r:id="rId25"/>
    <p:sldId id="7118" r:id="rId26"/>
    <p:sldId id="7124" r:id="rId27"/>
    <p:sldId id="7126" r:id="rId28"/>
    <p:sldId id="6982" r:id="rId29"/>
    <p:sldId id="6271" r:id="rId30"/>
    <p:sldId id="7112" r:id="rId31"/>
    <p:sldId id="7102" r:id="rId32"/>
    <p:sldId id="7101" r:id="rId33"/>
    <p:sldId id="7120" r:id="rId34"/>
    <p:sldId id="6981" r:id="rId35"/>
    <p:sldId id="7127" r:id="rId36"/>
    <p:sldId id="697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08BC64-4CEF-47BC-B1AE-BAA507DF4389}" v="6" dt="2023-03-09T16:53:14.7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107" d="100"/>
          <a:sy n="107" d="100"/>
        </p:scale>
        <p:origin x="116"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01EE96-D3FA-4FB7-BB72-2D1995A82EC8}" type="datetimeFigureOut">
              <a:rPr lang="en-US" smtClean="0"/>
              <a:t>3/9/2023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5B5605-4227-4F72-B6D3-E35B22AAD123}" type="slidenum">
              <a:rPr lang="en-US" smtClean="0"/>
              <a:t>‹#›</a:t>
            </a:fld>
            <a:endParaRPr lang="en-US"/>
          </a:p>
        </p:txBody>
      </p:sp>
    </p:spTree>
    <p:extLst>
      <p:ext uri="{BB962C8B-B14F-4D97-AF65-F5344CB8AC3E}">
        <p14:creationId xmlns:p14="http://schemas.microsoft.com/office/powerpoint/2010/main" val="3840929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0962">
              <a:defRPr/>
            </a:pPr>
            <a:fld id="{6C4FB612-DF47-EA43-86A7-15B02497F54E}" type="slidenum">
              <a:rPr lang="en-US">
                <a:solidFill>
                  <a:prstClr val="black"/>
                </a:solidFill>
                <a:latin typeface="Calibri" panose="020F0502020204030204"/>
              </a:rPr>
              <a:pPr defTabSz="470962">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525967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470962">
              <a:defRPr/>
            </a:pPr>
            <a:fld id="{47F396FB-9F89-4A71-A892-942D3E53D9AF}" type="slidenum">
              <a:rPr lang="en-US" altLang="en-US">
                <a:solidFill>
                  <a:srgbClr val="000000"/>
                </a:solidFill>
                <a:latin typeface="Arial" panose="020B0604020202020204" pitchFamily="34" charset="0"/>
                <a:cs typeface="Arial" panose="020B0604020202020204" pitchFamily="34" charset="0"/>
              </a:rPr>
              <a:pPr defTabSz="470962">
                <a:defRPr/>
              </a:pPr>
              <a:t>13</a:t>
            </a:fld>
            <a:endParaRPr lang="en-US" altLang="en-US" dirty="0">
              <a:solidFill>
                <a:srgbClr val="000000"/>
              </a:solidFill>
              <a:latin typeface="Arial" panose="020B0604020202020204" pitchFamily="34" charset="0"/>
              <a:cs typeface="Arial" panose="020B0604020202020204" pitchFamily="34" charset="0"/>
            </a:endParaRPr>
          </a:p>
        </p:txBody>
      </p:sp>
      <p:sp>
        <p:nvSpPr>
          <p:cNvPr id="391170" name="Rectangle 2"/>
          <p:cNvSpPr>
            <a:spLocks noGrp="1" noRot="1" noChangeAspect="1" noChangeArrowheads="1" noTextEdit="1"/>
          </p:cNvSpPr>
          <p:nvPr>
            <p:ph type="sldImg"/>
          </p:nvPr>
        </p:nvSpPr>
        <p:spPr>
          <a:xfrm>
            <a:off x="422275" y="703263"/>
            <a:ext cx="6257925" cy="3519487"/>
          </a:xfrm>
          <a:ln/>
        </p:spPr>
      </p:sp>
      <p:sp>
        <p:nvSpPr>
          <p:cNvPr id="39117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113307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470962">
              <a:defRPr/>
            </a:pPr>
            <a:fld id="{47F396FB-9F89-4A71-A892-942D3E53D9AF}" type="slidenum">
              <a:rPr lang="en-US" altLang="en-US">
                <a:solidFill>
                  <a:srgbClr val="000000"/>
                </a:solidFill>
                <a:latin typeface="Arial" panose="020B0604020202020204" pitchFamily="34" charset="0"/>
                <a:cs typeface="Arial" panose="020B0604020202020204" pitchFamily="34" charset="0"/>
              </a:rPr>
              <a:pPr defTabSz="470962">
                <a:defRPr/>
              </a:pPr>
              <a:t>14</a:t>
            </a:fld>
            <a:endParaRPr lang="en-US" altLang="en-US" dirty="0">
              <a:solidFill>
                <a:srgbClr val="000000"/>
              </a:solidFill>
              <a:latin typeface="Arial" panose="020B0604020202020204" pitchFamily="34" charset="0"/>
              <a:cs typeface="Arial" panose="020B0604020202020204" pitchFamily="34" charset="0"/>
            </a:endParaRPr>
          </a:p>
        </p:txBody>
      </p:sp>
      <p:sp>
        <p:nvSpPr>
          <p:cNvPr id="391170" name="Rectangle 2"/>
          <p:cNvSpPr>
            <a:spLocks noGrp="1" noRot="1" noChangeAspect="1" noChangeArrowheads="1" noTextEdit="1"/>
          </p:cNvSpPr>
          <p:nvPr>
            <p:ph type="sldImg"/>
          </p:nvPr>
        </p:nvSpPr>
        <p:spPr>
          <a:xfrm>
            <a:off x="422275" y="703263"/>
            <a:ext cx="6257925" cy="3519487"/>
          </a:xfrm>
          <a:ln/>
        </p:spPr>
      </p:sp>
      <p:sp>
        <p:nvSpPr>
          <p:cNvPr id="39117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716937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0962">
              <a:defRPr/>
            </a:pPr>
            <a:fld id="{6C4FB612-DF47-EA43-86A7-15B02497F54E}" type="slidenum">
              <a:rPr lang="en-US">
                <a:solidFill>
                  <a:prstClr val="black"/>
                </a:solidFill>
                <a:latin typeface="Calibri" panose="020F0502020204030204"/>
              </a:rPr>
              <a:pPr defTabSz="470962">
                <a:defRPr/>
              </a:pPr>
              <a:t>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5256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4AC50-9720-5C43-B1E5-C586106FA4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8F6D74-DFF2-9C87-2DE6-DAAFD8359D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F6DE1D-D222-6B4F-D3A1-39EDF3F19506}"/>
              </a:ext>
            </a:extLst>
          </p:cNvPr>
          <p:cNvSpPr>
            <a:spLocks noGrp="1"/>
          </p:cNvSpPr>
          <p:nvPr>
            <p:ph type="dt" sz="half" idx="10"/>
          </p:nvPr>
        </p:nvSpPr>
        <p:spPr/>
        <p:txBody>
          <a:bodyPr/>
          <a:lstStyle/>
          <a:p>
            <a:endParaRPr lang="en-US"/>
          </a:p>
        </p:txBody>
      </p:sp>
      <p:sp>
        <p:nvSpPr>
          <p:cNvPr id="6" name="Slide Number Placeholder 5">
            <a:extLst>
              <a:ext uri="{FF2B5EF4-FFF2-40B4-BE49-F238E27FC236}">
                <a16:creationId xmlns:a16="http://schemas.microsoft.com/office/drawing/2014/main" id="{B34872DF-6F6B-14E2-D3F3-7DBD2082A9EC}"/>
              </a:ext>
            </a:extLst>
          </p:cNvPr>
          <p:cNvSpPr>
            <a:spLocks noGrp="1"/>
          </p:cNvSpPr>
          <p:nvPr>
            <p:ph type="sldNum" sz="quarter" idx="12"/>
          </p:nvPr>
        </p:nvSpPr>
        <p:spPr/>
        <p:txBody>
          <a:bodyPr/>
          <a:lstStyle/>
          <a:p>
            <a:fld id="{254A2582-A702-F945-9A7F-3DE967D52B37}" type="slidenum">
              <a:rPr lang="en-US" smtClean="0"/>
              <a:t>‹#›</a:t>
            </a:fld>
            <a:endParaRPr lang="en-US"/>
          </a:p>
        </p:txBody>
      </p:sp>
      <p:sp>
        <p:nvSpPr>
          <p:cNvPr id="7" name="Footer Placeholder 2">
            <a:extLst>
              <a:ext uri="{FF2B5EF4-FFF2-40B4-BE49-F238E27FC236}">
                <a16:creationId xmlns:a16="http://schemas.microsoft.com/office/drawing/2014/main" id="{7571B080-4D6C-1E90-25E5-6D7236F908B3}"/>
              </a:ext>
            </a:extLst>
          </p:cNvPr>
          <p:cNvSpPr>
            <a:spLocks noGrp="1"/>
          </p:cNvSpPr>
          <p:nvPr>
            <p:ph type="ftr" sz="quarter" idx="11"/>
          </p:nvPr>
        </p:nvSpPr>
        <p:spPr>
          <a:xfrm>
            <a:off x="4038600" y="6356350"/>
            <a:ext cx="4114800" cy="365125"/>
          </a:xfrm>
        </p:spPr>
        <p:txBody>
          <a:bodyPr/>
          <a:lstStyle/>
          <a:p>
            <a:r>
              <a:rPr lang="en-US"/>
              <a:t>©2023 The Sher Method</a:t>
            </a:r>
            <a:endParaRPr lang="en-US" dirty="0"/>
          </a:p>
        </p:txBody>
      </p:sp>
    </p:spTree>
    <p:extLst>
      <p:ext uri="{BB962C8B-B14F-4D97-AF65-F5344CB8AC3E}">
        <p14:creationId xmlns:p14="http://schemas.microsoft.com/office/powerpoint/2010/main" val="32596916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C31335-C847-E437-56CC-8D9502970A17}"/>
              </a:ext>
            </a:extLst>
          </p:cNvPr>
          <p:cNvSpPr/>
          <p:nvPr userDrawn="1"/>
        </p:nvSpPr>
        <p:spPr>
          <a:xfrm>
            <a:off x="1" y="0"/>
            <a:ext cx="12191999" cy="6198157"/>
          </a:xfrm>
          <a:prstGeom prst="rect">
            <a:avLst/>
          </a:prstGeom>
          <a:gradFill flip="none" rotWithShape="1">
            <a:gsLst>
              <a:gs pos="0">
                <a:srgbClr val="0182FE">
                  <a:shade val="30000"/>
                  <a:satMod val="115000"/>
                </a:srgbClr>
              </a:gs>
              <a:gs pos="50000">
                <a:srgbClr val="0182FE">
                  <a:shade val="67500"/>
                  <a:satMod val="115000"/>
                </a:srgbClr>
              </a:gs>
              <a:gs pos="100000">
                <a:srgbClr val="0182FE">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CC510784-FF9B-264F-9525-3A287D141A6D}"/>
              </a:ext>
            </a:extLst>
          </p:cNvPr>
          <p:cNvPicPr>
            <a:picLocks noChangeAspect="1"/>
          </p:cNvPicPr>
          <p:nvPr userDrawn="1"/>
        </p:nvPicPr>
        <p:blipFill>
          <a:blip r:embed="rId2"/>
          <a:stretch>
            <a:fillRect/>
          </a:stretch>
        </p:blipFill>
        <p:spPr>
          <a:xfrm>
            <a:off x="123323" y="6264459"/>
            <a:ext cx="1884381" cy="548904"/>
          </a:xfrm>
          <a:prstGeom prst="rect">
            <a:avLst/>
          </a:prstGeom>
        </p:spPr>
      </p:pic>
      <p:sp>
        <p:nvSpPr>
          <p:cNvPr id="8" name="Footer Placeholder 7">
            <a:extLst>
              <a:ext uri="{FF2B5EF4-FFF2-40B4-BE49-F238E27FC236}">
                <a16:creationId xmlns:a16="http://schemas.microsoft.com/office/drawing/2014/main" id="{1273CA1D-0FBC-B5D7-56EC-58CB0E431251}"/>
              </a:ext>
            </a:extLst>
          </p:cNvPr>
          <p:cNvSpPr>
            <a:spLocks noGrp="1"/>
          </p:cNvSpPr>
          <p:nvPr>
            <p:ph type="ftr" sz="quarter" idx="11"/>
          </p:nvPr>
        </p:nvSpPr>
        <p:spPr/>
        <p:txBody>
          <a:bodyPr/>
          <a:lstStyle/>
          <a:p>
            <a:r>
              <a:rPr lang="en-US"/>
              <a:t>©2023 The Sher Method</a:t>
            </a:r>
            <a:endParaRPr lang="en-US" dirty="0"/>
          </a:p>
        </p:txBody>
      </p:sp>
      <p:sp>
        <p:nvSpPr>
          <p:cNvPr id="9" name="Slide Number Placeholder 8">
            <a:extLst>
              <a:ext uri="{FF2B5EF4-FFF2-40B4-BE49-F238E27FC236}">
                <a16:creationId xmlns:a16="http://schemas.microsoft.com/office/drawing/2014/main" id="{67D03507-74DE-2DD2-DCAE-709D463F0322}"/>
              </a:ext>
            </a:extLst>
          </p:cNvPr>
          <p:cNvSpPr>
            <a:spLocks noGrp="1"/>
          </p:cNvSpPr>
          <p:nvPr>
            <p:ph type="sldNum" sz="quarter" idx="12"/>
          </p:nvPr>
        </p:nvSpPr>
        <p:spPr/>
        <p:txBody>
          <a:bodyPr/>
          <a:lstStyle/>
          <a:p>
            <a:fld id="{254A2582-A702-F945-9A7F-3DE967D52B37}" type="slidenum">
              <a:rPr lang="en-US" smtClean="0"/>
              <a:t>‹#›</a:t>
            </a:fld>
            <a:endParaRPr lang="en-US"/>
          </a:p>
        </p:txBody>
      </p:sp>
    </p:spTree>
    <p:extLst>
      <p:ext uri="{BB962C8B-B14F-4D97-AF65-F5344CB8AC3E}">
        <p14:creationId xmlns:p14="http://schemas.microsoft.com/office/powerpoint/2010/main" val="2182274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ACC0A47-D576-C8E3-CC1D-BE129BFECF35}"/>
              </a:ext>
            </a:extLst>
          </p:cNvPr>
          <p:cNvSpPr/>
          <p:nvPr userDrawn="1"/>
        </p:nvSpPr>
        <p:spPr>
          <a:xfrm>
            <a:off x="0" y="0"/>
            <a:ext cx="12191999" cy="6198157"/>
          </a:xfrm>
          <a:prstGeom prst="rect">
            <a:avLst/>
          </a:prstGeom>
          <a:gradFill flip="none" rotWithShape="1">
            <a:gsLst>
              <a:gs pos="0">
                <a:srgbClr val="0182FE">
                  <a:shade val="30000"/>
                  <a:satMod val="115000"/>
                </a:srgbClr>
              </a:gs>
              <a:gs pos="50000">
                <a:srgbClr val="0182FE">
                  <a:shade val="67500"/>
                  <a:satMod val="115000"/>
                </a:srgbClr>
              </a:gs>
              <a:gs pos="100000">
                <a:srgbClr val="0182FE">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BC6F7E-9C3D-9E0C-44CE-4A0BAF15D6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A04514-333E-4E96-3A28-3321EC0F5C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F42323-CA9E-DED7-82AC-207C99DF26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453A9BF-6A59-92E1-F10F-34D32FD5FE13}"/>
              </a:ext>
            </a:extLst>
          </p:cNvPr>
          <p:cNvSpPr>
            <a:spLocks noGrp="1"/>
          </p:cNvSpPr>
          <p:nvPr>
            <p:ph type="sldNum" sz="quarter" idx="12"/>
          </p:nvPr>
        </p:nvSpPr>
        <p:spPr/>
        <p:txBody>
          <a:bodyPr/>
          <a:lstStyle/>
          <a:p>
            <a:fld id="{254A2582-A702-F945-9A7F-3DE967D52B37}" type="slidenum">
              <a:rPr lang="en-US" smtClean="0"/>
              <a:t>‹#›</a:t>
            </a:fld>
            <a:endParaRPr lang="en-US"/>
          </a:p>
        </p:txBody>
      </p:sp>
      <p:pic>
        <p:nvPicPr>
          <p:cNvPr id="9" name="Picture 8">
            <a:extLst>
              <a:ext uri="{FF2B5EF4-FFF2-40B4-BE49-F238E27FC236}">
                <a16:creationId xmlns:a16="http://schemas.microsoft.com/office/drawing/2014/main" id="{65253021-CE63-DC05-51BC-60435234E01E}"/>
              </a:ext>
            </a:extLst>
          </p:cNvPr>
          <p:cNvPicPr>
            <a:picLocks noChangeAspect="1"/>
          </p:cNvPicPr>
          <p:nvPr userDrawn="1"/>
        </p:nvPicPr>
        <p:blipFill>
          <a:blip r:embed="rId2"/>
          <a:stretch>
            <a:fillRect/>
          </a:stretch>
        </p:blipFill>
        <p:spPr>
          <a:xfrm>
            <a:off x="123323" y="6264459"/>
            <a:ext cx="1884381" cy="548904"/>
          </a:xfrm>
          <a:prstGeom prst="rect">
            <a:avLst/>
          </a:prstGeom>
        </p:spPr>
      </p:pic>
      <p:sp>
        <p:nvSpPr>
          <p:cNvPr id="5" name="Footer Placeholder 2">
            <a:extLst>
              <a:ext uri="{FF2B5EF4-FFF2-40B4-BE49-F238E27FC236}">
                <a16:creationId xmlns:a16="http://schemas.microsoft.com/office/drawing/2014/main" id="{4EB6F32F-57F3-094D-2A97-0B50B850AC66}"/>
              </a:ext>
            </a:extLst>
          </p:cNvPr>
          <p:cNvSpPr>
            <a:spLocks noGrp="1"/>
          </p:cNvSpPr>
          <p:nvPr>
            <p:ph type="ftr" sz="quarter" idx="11"/>
          </p:nvPr>
        </p:nvSpPr>
        <p:spPr>
          <a:xfrm>
            <a:off x="4038600" y="6356350"/>
            <a:ext cx="4114800" cy="365125"/>
          </a:xfrm>
        </p:spPr>
        <p:txBody>
          <a:bodyPr/>
          <a:lstStyle/>
          <a:p>
            <a:r>
              <a:rPr lang="en-US"/>
              <a:t>©2023 The Sher Method</a:t>
            </a:r>
            <a:endParaRPr lang="en-US" dirty="0"/>
          </a:p>
        </p:txBody>
      </p:sp>
    </p:spTree>
    <p:extLst>
      <p:ext uri="{BB962C8B-B14F-4D97-AF65-F5344CB8AC3E}">
        <p14:creationId xmlns:p14="http://schemas.microsoft.com/office/powerpoint/2010/main" val="2891930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0117DE-E87A-8069-7A6C-BF87D3ADF7B8}"/>
              </a:ext>
            </a:extLst>
          </p:cNvPr>
          <p:cNvSpPr/>
          <p:nvPr userDrawn="1"/>
        </p:nvSpPr>
        <p:spPr>
          <a:xfrm>
            <a:off x="0" y="0"/>
            <a:ext cx="12191999" cy="6198157"/>
          </a:xfrm>
          <a:prstGeom prst="rect">
            <a:avLst/>
          </a:prstGeom>
          <a:gradFill flip="none" rotWithShape="1">
            <a:gsLst>
              <a:gs pos="0">
                <a:srgbClr val="0182FE">
                  <a:shade val="30000"/>
                  <a:satMod val="115000"/>
                </a:srgbClr>
              </a:gs>
              <a:gs pos="50000">
                <a:srgbClr val="0182FE">
                  <a:shade val="67500"/>
                  <a:satMod val="115000"/>
                </a:srgbClr>
              </a:gs>
              <a:gs pos="100000">
                <a:srgbClr val="0182FE">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A2E7203-2839-BCAA-C107-887CBF6DFA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06BF70-9B69-EF4F-BF73-5CD83834DA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1169B07-84BD-B0DE-C3C3-2474EB023F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A38BA2E2-50A8-DDA2-3AB6-0D4DA3085AF3}"/>
              </a:ext>
            </a:extLst>
          </p:cNvPr>
          <p:cNvSpPr>
            <a:spLocks noGrp="1"/>
          </p:cNvSpPr>
          <p:nvPr>
            <p:ph type="sldNum" sz="quarter" idx="12"/>
          </p:nvPr>
        </p:nvSpPr>
        <p:spPr/>
        <p:txBody>
          <a:bodyPr/>
          <a:lstStyle/>
          <a:p>
            <a:fld id="{254A2582-A702-F945-9A7F-3DE967D52B37}" type="slidenum">
              <a:rPr lang="en-US" smtClean="0"/>
              <a:t>‹#›</a:t>
            </a:fld>
            <a:endParaRPr lang="en-US"/>
          </a:p>
        </p:txBody>
      </p:sp>
      <p:pic>
        <p:nvPicPr>
          <p:cNvPr id="9" name="Picture 8">
            <a:extLst>
              <a:ext uri="{FF2B5EF4-FFF2-40B4-BE49-F238E27FC236}">
                <a16:creationId xmlns:a16="http://schemas.microsoft.com/office/drawing/2014/main" id="{E91DB26D-E393-0222-4378-FF48DC93DE2F}"/>
              </a:ext>
            </a:extLst>
          </p:cNvPr>
          <p:cNvPicPr>
            <a:picLocks noChangeAspect="1"/>
          </p:cNvPicPr>
          <p:nvPr userDrawn="1"/>
        </p:nvPicPr>
        <p:blipFill>
          <a:blip r:embed="rId2"/>
          <a:stretch>
            <a:fillRect/>
          </a:stretch>
        </p:blipFill>
        <p:spPr>
          <a:xfrm>
            <a:off x="123323" y="6264459"/>
            <a:ext cx="1884381" cy="548904"/>
          </a:xfrm>
          <a:prstGeom prst="rect">
            <a:avLst/>
          </a:prstGeom>
        </p:spPr>
      </p:pic>
      <p:sp>
        <p:nvSpPr>
          <p:cNvPr id="5" name="Footer Placeholder 2">
            <a:extLst>
              <a:ext uri="{FF2B5EF4-FFF2-40B4-BE49-F238E27FC236}">
                <a16:creationId xmlns:a16="http://schemas.microsoft.com/office/drawing/2014/main" id="{71D0A76A-4ECF-3B39-517F-2EF3E1D1B193}"/>
              </a:ext>
            </a:extLst>
          </p:cNvPr>
          <p:cNvSpPr>
            <a:spLocks noGrp="1"/>
          </p:cNvSpPr>
          <p:nvPr>
            <p:ph type="ftr" sz="quarter" idx="11"/>
          </p:nvPr>
        </p:nvSpPr>
        <p:spPr>
          <a:xfrm>
            <a:off x="4038600" y="6356350"/>
            <a:ext cx="4114800" cy="365125"/>
          </a:xfrm>
        </p:spPr>
        <p:txBody>
          <a:bodyPr/>
          <a:lstStyle/>
          <a:p>
            <a:r>
              <a:rPr lang="en-US"/>
              <a:t>©2023 The Sher Method</a:t>
            </a:r>
            <a:endParaRPr lang="en-US" dirty="0"/>
          </a:p>
        </p:txBody>
      </p:sp>
    </p:spTree>
    <p:extLst>
      <p:ext uri="{BB962C8B-B14F-4D97-AF65-F5344CB8AC3E}">
        <p14:creationId xmlns:p14="http://schemas.microsoft.com/office/powerpoint/2010/main" val="992914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4AC50-9720-5C43-B1E5-C586106FA4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8F6D74-DFF2-9C87-2DE6-DAAFD8359D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F6DE1D-D222-6B4F-D3A1-39EDF3F19506}"/>
              </a:ext>
            </a:extLst>
          </p:cNvPr>
          <p:cNvSpPr>
            <a:spLocks noGrp="1"/>
          </p:cNvSpPr>
          <p:nvPr>
            <p:ph type="dt" sz="half" idx="10"/>
          </p:nvPr>
        </p:nvSpPr>
        <p:spPr/>
        <p:txBody>
          <a:bodyPr/>
          <a:lstStyle/>
          <a:p>
            <a:endParaRPr lang="en-US"/>
          </a:p>
        </p:txBody>
      </p:sp>
      <p:sp>
        <p:nvSpPr>
          <p:cNvPr id="6" name="Slide Number Placeholder 5">
            <a:extLst>
              <a:ext uri="{FF2B5EF4-FFF2-40B4-BE49-F238E27FC236}">
                <a16:creationId xmlns:a16="http://schemas.microsoft.com/office/drawing/2014/main" id="{B34872DF-6F6B-14E2-D3F3-7DBD2082A9EC}"/>
              </a:ext>
            </a:extLst>
          </p:cNvPr>
          <p:cNvSpPr>
            <a:spLocks noGrp="1"/>
          </p:cNvSpPr>
          <p:nvPr>
            <p:ph type="sldNum" sz="quarter" idx="12"/>
          </p:nvPr>
        </p:nvSpPr>
        <p:spPr/>
        <p:txBody>
          <a:bodyPr/>
          <a:lstStyle/>
          <a:p>
            <a:fld id="{254A2582-A702-F945-9A7F-3DE967D52B37}" type="slidenum">
              <a:rPr lang="en-US" smtClean="0"/>
              <a:t>‹#›</a:t>
            </a:fld>
            <a:endParaRPr lang="en-US"/>
          </a:p>
        </p:txBody>
      </p:sp>
      <p:sp>
        <p:nvSpPr>
          <p:cNvPr id="7" name="Footer Placeholder 2">
            <a:extLst>
              <a:ext uri="{FF2B5EF4-FFF2-40B4-BE49-F238E27FC236}">
                <a16:creationId xmlns:a16="http://schemas.microsoft.com/office/drawing/2014/main" id="{7571B080-4D6C-1E90-25E5-6D7236F908B3}"/>
              </a:ext>
            </a:extLst>
          </p:cNvPr>
          <p:cNvSpPr>
            <a:spLocks noGrp="1"/>
          </p:cNvSpPr>
          <p:nvPr>
            <p:ph type="ftr" sz="quarter" idx="11"/>
          </p:nvPr>
        </p:nvSpPr>
        <p:spPr>
          <a:xfrm>
            <a:off x="4038600" y="6356350"/>
            <a:ext cx="4114800" cy="365125"/>
          </a:xfrm>
        </p:spPr>
        <p:txBody>
          <a:bodyPr/>
          <a:lstStyle/>
          <a:p>
            <a:r>
              <a:rPr lang="en-US"/>
              <a:t>©2023 The Sher Method</a:t>
            </a:r>
            <a:endParaRPr lang="en-US" dirty="0"/>
          </a:p>
        </p:txBody>
      </p:sp>
    </p:spTree>
    <p:extLst>
      <p:ext uri="{BB962C8B-B14F-4D97-AF65-F5344CB8AC3E}">
        <p14:creationId xmlns:p14="http://schemas.microsoft.com/office/powerpoint/2010/main" val="37052611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5042E-D80F-86E7-0FDA-4D3FAD40BE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E51243-C8EE-9087-42DC-5E9A0DAAFD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EC1BE6-D810-0F0A-4CC4-5C031D5E4197}"/>
              </a:ext>
            </a:extLst>
          </p:cNvPr>
          <p:cNvSpPr>
            <a:spLocks noGrp="1"/>
          </p:cNvSpPr>
          <p:nvPr>
            <p:ph type="dt" sz="half" idx="10"/>
          </p:nvPr>
        </p:nvSpPr>
        <p:spPr/>
        <p:txBody>
          <a:bodyPr/>
          <a:lstStyle/>
          <a:p>
            <a:endParaRPr lang="en-US"/>
          </a:p>
        </p:txBody>
      </p:sp>
      <p:sp>
        <p:nvSpPr>
          <p:cNvPr id="6" name="Slide Number Placeholder 5">
            <a:extLst>
              <a:ext uri="{FF2B5EF4-FFF2-40B4-BE49-F238E27FC236}">
                <a16:creationId xmlns:a16="http://schemas.microsoft.com/office/drawing/2014/main" id="{9AB3EDA0-F694-399E-5AC2-2976CED8C071}"/>
              </a:ext>
            </a:extLst>
          </p:cNvPr>
          <p:cNvSpPr>
            <a:spLocks noGrp="1"/>
          </p:cNvSpPr>
          <p:nvPr>
            <p:ph type="sldNum" sz="quarter" idx="12"/>
          </p:nvPr>
        </p:nvSpPr>
        <p:spPr/>
        <p:txBody>
          <a:bodyPr/>
          <a:lstStyle/>
          <a:p>
            <a:fld id="{254A2582-A702-F945-9A7F-3DE967D52B37}" type="slidenum">
              <a:rPr lang="en-US" smtClean="0"/>
              <a:t>‹#›</a:t>
            </a:fld>
            <a:endParaRPr lang="en-US"/>
          </a:p>
        </p:txBody>
      </p:sp>
      <p:sp>
        <p:nvSpPr>
          <p:cNvPr id="7" name="Footer Placeholder 2">
            <a:extLst>
              <a:ext uri="{FF2B5EF4-FFF2-40B4-BE49-F238E27FC236}">
                <a16:creationId xmlns:a16="http://schemas.microsoft.com/office/drawing/2014/main" id="{22829EAD-F665-8668-863A-21581CB2CDC1}"/>
              </a:ext>
            </a:extLst>
          </p:cNvPr>
          <p:cNvSpPr>
            <a:spLocks noGrp="1"/>
          </p:cNvSpPr>
          <p:nvPr>
            <p:ph type="ftr" sz="quarter" idx="11"/>
          </p:nvPr>
        </p:nvSpPr>
        <p:spPr>
          <a:xfrm>
            <a:off x="4038600" y="6356350"/>
            <a:ext cx="4114800" cy="365125"/>
          </a:xfrm>
        </p:spPr>
        <p:txBody>
          <a:bodyPr/>
          <a:lstStyle/>
          <a:p>
            <a:r>
              <a:rPr lang="en-US"/>
              <a:t>©2023 The Sher Method</a:t>
            </a:r>
            <a:endParaRPr lang="en-US" dirty="0"/>
          </a:p>
        </p:txBody>
      </p:sp>
    </p:spTree>
    <p:extLst>
      <p:ext uri="{BB962C8B-B14F-4D97-AF65-F5344CB8AC3E}">
        <p14:creationId xmlns:p14="http://schemas.microsoft.com/office/powerpoint/2010/main" val="18026177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F9CE5-E7E7-4684-CBEF-714F014120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FB9E7A-11D3-FDA5-618C-0EC53A23624E}"/>
              </a:ext>
            </a:extLst>
          </p:cNvPr>
          <p:cNvSpPr>
            <a:spLocks noGrp="1"/>
          </p:cNvSpPr>
          <p:nvPr>
            <p:ph sz="half" idx="1"/>
          </p:nvPr>
        </p:nvSpPr>
        <p:spPr>
          <a:xfrm>
            <a:off x="838200" y="1825625"/>
            <a:ext cx="5181600" cy="413844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062549D0-7076-3042-CD3B-7F4C2EC9AAD7}"/>
              </a:ext>
            </a:extLst>
          </p:cNvPr>
          <p:cNvSpPr>
            <a:spLocks noGrp="1"/>
          </p:cNvSpPr>
          <p:nvPr>
            <p:ph type="sldNum" sz="quarter" idx="12"/>
          </p:nvPr>
        </p:nvSpPr>
        <p:spPr/>
        <p:txBody>
          <a:bodyPr/>
          <a:lstStyle/>
          <a:p>
            <a:fld id="{254A2582-A702-F945-9A7F-3DE967D52B37}" type="slidenum">
              <a:rPr lang="en-US" smtClean="0"/>
              <a:t>‹#›</a:t>
            </a:fld>
            <a:endParaRPr lang="en-US"/>
          </a:p>
        </p:txBody>
      </p:sp>
      <p:pic>
        <p:nvPicPr>
          <p:cNvPr id="8" name="Picture 7">
            <a:extLst>
              <a:ext uri="{FF2B5EF4-FFF2-40B4-BE49-F238E27FC236}">
                <a16:creationId xmlns:a16="http://schemas.microsoft.com/office/drawing/2014/main" id="{3A5C257A-7CBD-9B6B-FDEA-E8498E357968}"/>
              </a:ext>
            </a:extLst>
          </p:cNvPr>
          <p:cNvPicPr>
            <a:picLocks noChangeAspect="1"/>
          </p:cNvPicPr>
          <p:nvPr userDrawn="1"/>
        </p:nvPicPr>
        <p:blipFill rotWithShape="1">
          <a:blip r:embed="rId2"/>
          <a:srcRect l="34870"/>
          <a:stretch/>
        </p:blipFill>
        <p:spPr>
          <a:xfrm>
            <a:off x="6496334" y="1807889"/>
            <a:ext cx="4857466" cy="4192387"/>
          </a:xfrm>
          <a:prstGeom prst="rect">
            <a:avLst/>
          </a:prstGeom>
        </p:spPr>
      </p:pic>
      <p:pic>
        <p:nvPicPr>
          <p:cNvPr id="9" name="Picture 8">
            <a:extLst>
              <a:ext uri="{FF2B5EF4-FFF2-40B4-BE49-F238E27FC236}">
                <a16:creationId xmlns:a16="http://schemas.microsoft.com/office/drawing/2014/main" id="{B45B80A6-38DF-557F-D86E-9EBD889ADEE1}"/>
              </a:ext>
            </a:extLst>
          </p:cNvPr>
          <p:cNvPicPr>
            <a:picLocks noChangeAspect="1"/>
          </p:cNvPicPr>
          <p:nvPr userDrawn="1"/>
        </p:nvPicPr>
        <p:blipFill>
          <a:blip r:embed="rId3"/>
          <a:stretch>
            <a:fillRect/>
          </a:stretch>
        </p:blipFill>
        <p:spPr>
          <a:xfrm>
            <a:off x="292289" y="6112474"/>
            <a:ext cx="2611822" cy="760801"/>
          </a:xfrm>
          <a:prstGeom prst="rect">
            <a:avLst/>
          </a:prstGeom>
        </p:spPr>
      </p:pic>
      <p:sp>
        <p:nvSpPr>
          <p:cNvPr id="4" name="Footer Placeholder 2">
            <a:extLst>
              <a:ext uri="{FF2B5EF4-FFF2-40B4-BE49-F238E27FC236}">
                <a16:creationId xmlns:a16="http://schemas.microsoft.com/office/drawing/2014/main" id="{3FEEE375-5C4F-BD07-44FA-45463FEB2060}"/>
              </a:ext>
            </a:extLst>
          </p:cNvPr>
          <p:cNvSpPr>
            <a:spLocks noGrp="1"/>
          </p:cNvSpPr>
          <p:nvPr>
            <p:ph type="ftr" sz="quarter" idx="11"/>
          </p:nvPr>
        </p:nvSpPr>
        <p:spPr>
          <a:xfrm>
            <a:off x="4038600" y="6356350"/>
            <a:ext cx="4114800" cy="365125"/>
          </a:xfrm>
        </p:spPr>
        <p:txBody>
          <a:bodyPr/>
          <a:lstStyle/>
          <a:p>
            <a:r>
              <a:rPr lang="en-US"/>
              <a:t>©2023 The Sher Method</a:t>
            </a:r>
            <a:endParaRPr lang="en-US" dirty="0"/>
          </a:p>
        </p:txBody>
      </p:sp>
    </p:spTree>
    <p:extLst>
      <p:ext uri="{BB962C8B-B14F-4D97-AF65-F5344CB8AC3E}">
        <p14:creationId xmlns:p14="http://schemas.microsoft.com/office/powerpoint/2010/main" val="15337601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5CB26-02DA-3C51-2EBA-2669EE3F4C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95B305-640D-D019-5FCE-EC362308E5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8C63216-3916-B5CA-C4F9-4391430CF329}"/>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3DE9AD3-4BA2-578D-1191-1EE005AFDC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1E8812-CD42-C424-225F-08585BE375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224A63-27C5-EFC1-8F9D-D3518B868756}"/>
              </a:ext>
            </a:extLst>
          </p:cNvPr>
          <p:cNvSpPr>
            <a:spLocks noGrp="1"/>
          </p:cNvSpPr>
          <p:nvPr>
            <p:ph type="dt" sz="half" idx="10"/>
          </p:nvPr>
        </p:nvSpPr>
        <p:spPr/>
        <p:txBody>
          <a:bodyPr/>
          <a:lstStyle/>
          <a:p>
            <a:endParaRPr lang="en-US"/>
          </a:p>
        </p:txBody>
      </p:sp>
      <p:sp>
        <p:nvSpPr>
          <p:cNvPr id="9" name="Slide Number Placeholder 8">
            <a:extLst>
              <a:ext uri="{FF2B5EF4-FFF2-40B4-BE49-F238E27FC236}">
                <a16:creationId xmlns:a16="http://schemas.microsoft.com/office/drawing/2014/main" id="{B03769E6-0AAE-2281-AE04-7B1A24487A42}"/>
              </a:ext>
            </a:extLst>
          </p:cNvPr>
          <p:cNvSpPr>
            <a:spLocks noGrp="1"/>
          </p:cNvSpPr>
          <p:nvPr>
            <p:ph type="sldNum" sz="quarter" idx="12"/>
          </p:nvPr>
        </p:nvSpPr>
        <p:spPr/>
        <p:txBody>
          <a:bodyPr/>
          <a:lstStyle/>
          <a:p>
            <a:fld id="{254A2582-A702-F945-9A7F-3DE967D52B37}" type="slidenum">
              <a:rPr lang="en-US" smtClean="0"/>
              <a:t>‹#›</a:t>
            </a:fld>
            <a:endParaRPr lang="en-US"/>
          </a:p>
        </p:txBody>
      </p:sp>
      <p:sp>
        <p:nvSpPr>
          <p:cNvPr id="10" name="Footer Placeholder 2">
            <a:extLst>
              <a:ext uri="{FF2B5EF4-FFF2-40B4-BE49-F238E27FC236}">
                <a16:creationId xmlns:a16="http://schemas.microsoft.com/office/drawing/2014/main" id="{0D16D943-4116-9F8F-990A-0BE1B5527B48}"/>
              </a:ext>
            </a:extLst>
          </p:cNvPr>
          <p:cNvSpPr>
            <a:spLocks noGrp="1"/>
          </p:cNvSpPr>
          <p:nvPr>
            <p:ph type="ftr" sz="quarter" idx="11"/>
          </p:nvPr>
        </p:nvSpPr>
        <p:spPr>
          <a:xfrm>
            <a:off x="4038600" y="6356350"/>
            <a:ext cx="4114800" cy="365125"/>
          </a:xfrm>
        </p:spPr>
        <p:txBody>
          <a:bodyPr/>
          <a:lstStyle/>
          <a:p>
            <a:r>
              <a:rPr lang="en-US"/>
              <a:t>©2023 The Sher Method</a:t>
            </a:r>
            <a:endParaRPr lang="en-US" dirty="0"/>
          </a:p>
        </p:txBody>
      </p:sp>
    </p:spTree>
    <p:extLst>
      <p:ext uri="{BB962C8B-B14F-4D97-AF65-F5344CB8AC3E}">
        <p14:creationId xmlns:p14="http://schemas.microsoft.com/office/powerpoint/2010/main" val="10484498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F3086-6212-8B75-9C13-1CDA5531D58F}"/>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4B845EE8-8D7F-72B8-03DD-528FAB68A2BE}"/>
              </a:ext>
            </a:extLst>
          </p:cNvPr>
          <p:cNvSpPr>
            <a:spLocks noGrp="1"/>
          </p:cNvSpPr>
          <p:nvPr>
            <p:ph type="sldNum" sz="quarter" idx="12"/>
          </p:nvPr>
        </p:nvSpPr>
        <p:spPr>
          <a:xfrm>
            <a:off x="9156511" y="6356349"/>
            <a:ext cx="2743200" cy="365125"/>
          </a:xfrm>
        </p:spPr>
        <p:txBody>
          <a:bodyPr/>
          <a:lstStyle>
            <a:lvl1pPr>
              <a:defRPr>
                <a:solidFill>
                  <a:schemeClr val="accent1"/>
                </a:solidFill>
              </a:defRPr>
            </a:lvl1pPr>
          </a:lstStyle>
          <a:p>
            <a:fld id="{254A2582-A702-F945-9A7F-3DE967D52B37}" type="slidenum">
              <a:rPr lang="en-US" smtClean="0"/>
              <a:pPr/>
              <a:t>‹#›</a:t>
            </a:fld>
            <a:endParaRPr lang="en-US" dirty="0"/>
          </a:p>
        </p:txBody>
      </p:sp>
      <p:pic>
        <p:nvPicPr>
          <p:cNvPr id="7" name="Picture 6">
            <a:extLst>
              <a:ext uri="{FF2B5EF4-FFF2-40B4-BE49-F238E27FC236}">
                <a16:creationId xmlns:a16="http://schemas.microsoft.com/office/drawing/2014/main" id="{B508500A-0599-7BEF-C403-2238930BC290}"/>
              </a:ext>
            </a:extLst>
          </p:cNvPr>
          <p:cNvPicPr>
            <a:picLocks noChangeAspect="1"/>
          </p:cNvPicPr>
          <p:nvPr userDrawn="1"/>
        </p:nvPicPr>
        <p:blipFill>
          <a:blip r:embed="rId2"/>
          <a:stretch>
            <a:fillRect/>
          </a:stretch>
        </p:blipFill>
        <p:spPr>
          <a:xfrm>
            <a:off x="123323" y="6264459"/>
            <a:ext cx="1884381" cy="548904"/>
          </a:xfrm>
          <a:prstGeom prst="rect">
            <a:avLst/>
          </a:prstGeom>
        </p:spPr>
      </p:pic>
      <p:sp>
        <p:nvSpPr>
          <p:cNvPr id="8" name="Rectangle 7">
            <a:extLst>
              <a:ext uri="{FF2B5EF4-FFF2-40B4-BE49-F238E27FC236}">
                <a16:creationId xmlns:a16="http://schemas.microsoft.com/office/drawing/2014/main" id="{545BA233-7D31-1FAA-3C6A-D4923F82D373}"/>
              </a:ext>
            </a:extLst>
          </p:cNvPr>
          <p:cNvSpPr/>
          <p:nvPr userDrawn="1"/>
        </p:nvSpPr>
        <p:spPr>
          <a:xfrm>
            <a:off x="0" y="0"/>
            <a:ext cx="12191999" cy="6198157"/>
          </a:xfrm>
          <a:prstGeom prst="rect">
            <a:avLst/>
          </a:prstGeom>
          <a:gradFill flip="none" rotWithShape="1">
            <a:gsLst>
              <a:gs pos="0">
                <a:srgbClr val="0182FE">
                  <a:shade val="30000"/>
                  <a:satMod val="115000"/>
                </a:srgbClr>
              </a:gs>
              <a:gs pos="50000">
                <a:srgbClr val="0182FE">
                  <a:shade val="67500"/>
                  <a:satMod val="115000"/>
                </a:srgbClr>
              </a:gs>
              <a:gs pos="100000">
                <a:srgbClr val="0182FE">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56F5260C-8AF6-434D-9AE2-C1301BEF5A87}"/>
              </a:ext>
            </a:extLst>
          </p:cNvPr>
          <p:cNvSpPr>
            <a:spLocks noGrp="1"/>
          </p:cNvSpPr>
          <p:nvPr>
            <p:ph type="ftr" sz="quarter" idx="11"/>
          </p:nvPr>
        </p:nvSpPr>
        <p:spPr>
          <a:xfrm>
            <a:off x="4038600" y="6356350"/>
            <a:ext cx="4114800" cy="365125"/>
          </a:xfrm>
        </p:spPr>
        <p:txBody>
          <a:bodyPr/>
          <a:lstStyle/>
          <a:p>
            <a:r>
              <a:rPr lang="en-US"/>
              <a:t>©2023 The Sher Method</a:t>
            </a:r>
            <a:endParaRPr lang="en-US" dirty="0"/>
          </a:p>
        </p:txBody>
      </p:sp>
    </p:spTree>
    <p:extLst>
      <p:ext uri="{BB962C8B-B14F-4D97-AF65-F5344CB8AC3E}">
        <p14:creationId xmlns:p14="http://schemas.microsoft.com/office/powerpoint/2010/main" val="18222231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5AB2056-3D08-8DF3-336E-1BFA2402C382}"/>
              </a:ext>
            </a:extLst>
          </p:cNvPr>
          <p:cNvSpPr/>
          <p:nvPr userDrawn="1"/>
        </p:nvSpPr>
        <p:spPr>
          <a:xfrm>
            <a:off x="1" y="-179173"/>
            <a:ext cx="12191999" cy="6198157"/>
          </a:xfrm>
          <a:prstGeom prst="rect">
            <a:avLst/>
          </a:prstGeom>
          <a:gradFill flip="none" rotWithShape="1">
            <a:gsLst>
              <a:gs pos="0">
                <a:srgbClr val="0182FE">
                  <a:shade val="30000"/>
                  <a:satMod val="115000"/>
                </a:srgbClr>
              </a:gs>
              <a:gs pos="50000">
                <a:srgbClr val="0182FE">
                  <a:shade val="67500"/>
                  <a:satMod val="115000"/>
                </a:srgbClr>
              </a:gs>
              <a:gs pos="100000">
                <a:srgbClr val="0182FE">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0F3086-6212-8B75-9C13-1CDA5531D58F}"/>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Footer Placeholder 3">
            <a:extLst>
              <a:ext uri="{FF2B5EF4-FFF2-40B4-BE49-F238E27FC236}">
                <a16:creationId xmlns:a16="http://schemas.microsoft.com/office/drawing/2014/main" id="{249FDB61-2893-5FDA-A87E-6BB0F232AF8B}"/>
              </a:ext>
            </a:extLst>
          </p:cNvPr>
          <p:cNvSpPr>
            <a:spLocks noGrp="1"/>
          </p:cNvSpPr>
          <p:nvPr>
            <p:ph type="ftr" sz="quarter" idx="11"/>
          </p:nvPr>
        </p:nvSpPr>
        <p:spPr/>
        <p:txBody>
          <a:bodyPr/>
          <a:lstStyle>
            <a:lvl1pPr>
              <a:defRPr>
                <a:solidFill>
                  <a:schemeClr val="accent1"/>
                </a:solidFill>
              </a:defRPr>
            </a:lvl1pPr>
          </a:lstStyle>
          <a:p>
            <a:r>
              <a:rPr lang="en-US"/>
              <a:t>©2023 The Sher Method</a:t>
            </a:r>
            <a:endParaRPr lang="en-US" dirty="0"/>
          </a:p>
        </p:txBody>
      </p:sp>
      <p:sp>
        <p:nvSpPr>
          <p:cNvPr id="5" name="Slide Number Placeholder 4">
            <a:extLst>
              <a:ext uri="{FF2B5EF4-FFF2-40B4-BE49-F238E27FC236}">
                <a16:creationId xmlns:a16="http://schemas.microsoft.com/office/drawing/2014/main" id="{4B845EE8-8D7F-72B8-03DD-528FAB68A2BE}"/>
              </a:ext>
            </a:extLst>
          </p:cNvPr>
          <p:cNvSpPr>
            <a:spLocks noGrp="1"/>
          </p:cNvSpPr>
          <p:nvPr>
            <p:ph type="sldNum" sz="quarter" idx="12"/>
          </p:nvPr>
        </p:nvSpPr>
        <p:spPr>
          <a:xfrm>
            <a:off x="9156511" y="6356349"/>
            <a:ext cx="2743200" cy="365125"/>
          </a:xfrm>
        </p:spPr>
        <p:txBody>
          <a:bodyPr/>
          <a:lstStyle>
            <a:lvl1pPr>
              <a:defRPr>
                <a:solidFill>
                  <a:schemeClr val="accent1"/>
                </a:solidFill>
              </a:defRPr>
            </a:lvl1pPr>
          </a:lstStyle>
          <a:p>
            <a:fld id="{254A2582-A702-F945-9A7F-3DE967D52B37}" type="slidenum">
              <a:rPr lang="en-US" smtClean="0"/>
              <a:pPr/>
              <a:t>‹#›</a:t>
            </a:fld>
            <a:endParaRPr lang="en-US" dirty="0"/>
          </a:p>
        </p:txBody>
      </p:sp>
      <p:sp>
        <p:nvSpPr>
          <p:cNvPr id="3" name="Text Placeholder 2">
            <a:extLst>
              <a:ext uri="{FF2B5EF4-FFF2-40B4-BE49-F238E27FC236}">
                <a16:creationId xmlns:a16="http://schemas.microsoft.com/office/drawing/2014/main" id="{8220DAC5-D0F2-4E95-7B78-4D8F437C247A}"/>
              </a:ext>
            </a:extLst>
          </p:cNvPr>
          <p:cNvSpPr>
            <a:spLocks noGrp="1"/>
          </p:cNvSpPr>
          <p:nvPr>
            <p:ph type="body" idx="1"/>
          </p:nvPr>
        </p:nvSpPr>
        <p:spPr>
          <a:xfrm>
            <a:off x="839788" y="1681163"/>
            <a:ext cx="5157787" cy="785675"/>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a:extLst>
              <a:ext uri="{FF2B5EF4-FFF2-40B4-BE49-F238E27FC236}">
                <a16:creationId xmlns:a16="http://schemas.microsoft.com/office/drawing/2014/main" id="{17955D1C-2295-2FCF-C9B9-CA67BE532159}"/>
              </a:ext>
            </a:extLst>
          </p:cNvPr>
          <p:cNvSpPr>
            <a:spLocks noGrp="1"/>
          </p:cNvSpPr>
          <p:nvPr>
            <p:ph sz="half" idx="2"/>
          </p:nvPr>
        </p:nvSpPr>
        <p:spPr>
          <a:xfrm>
            <a:off x="839788" y="2505075"/>
            <a:ext cx="5157787" cy="3513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FB40D739-B28A-55EB-71F8-6C492B0F66DE}"/>
              </a:ext>
            </a:extLst>
          </p:cNvPr>
          <p:cNvPicPr>
            <a:picLocks noChangeAspect="1"/>
          </p:cNvPicPr>
          <p:nvPr userDrawn="1"/>
        </p:nvPicPr>
        <p:blipFill rotWithShape="1">
          <a:blip r:embed="rId2"/>
          <a:srcRect l="14037" r="7657"/>
          <a:stretch/>
        </p:blipFill>
        <p:spPr>
          <a:xfrm>
            <a:off x="6885111" y="1973433"/>
            <a:ext cx="4419352" cy="3762484"/>
          </a:xfrm>
          <a:prstGeom prst="rect">
            <a:avLst/>
          </a:prstGeom>
        </p:spPr>
      </p:pic>
      <p:pic>
        <p:nvPicPr>
          <p:cNvPr id="11" name="Picture 10">
            <a:extLst>
              <a:ext uri="{FF2B5EF4-FFF2-40B4-BE49-F238E27FC236}">
                <a16:creationId xmlns:a16="http://schemas.microsoft.com/office/drawing/2014/main" id="{4FFE238D-9B48-35BE-F155-80EF11F24395}"/>
              </a:ext>
            </a:extLst>
          </p:cNvPr>
          <p:cNvPicPr>
            <a:picLocks noChangeAspect="1"/>
          </p:cNvPicPr>
          <p:nvPr userDrawn="1"/>
        </p:nvPicPr>
        <p:blipFill>
          <a:blip r:embed="rId3"/>
          <a:stretch>
            <a:fillRect/>
          </a:stretch>
        </p:blipFill>
        <p:spPr>
          <a:xfrm>
            <a:off x="123323" y="6264459"/>
            <a:ext cx="1884381" cy="548904"/>
          </a:xfrm>
          <a:prstGeom prst="rect">
            <a:avLst/>
          </a:prstGeom>
        </p:spPr>
      </p:pic>
    </p:spTree>
    <p:extLst>
      <p:ext uri="{BB962C8B-B14F-4D97-AF65-F5344CB8AC3E}">
        <p14:creationId xmlns:p14="http://schemas.microsoft.com/office/powerpoint/2010/main" val="37825271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6D70F5C-4BB7-343F-26DD-10702EBD4F6D}"/>
              </a:ext>
            </a:extLst>
          </p:cNvPr>
          <p:cNvSpPr/>
          <p:nvPr userDrawn="1"/>
        </p:nvSpPr>
        <p:spPr>
          <a:xfrm>
            <a:off x="1" y="0"/>
            <a:ext cx="12191999" cy="6198157"/>
          </a:xfrm>
          <a:prstGeom prst="rect">
            <a:avLst/>
          </a:prstGeom>
          <a:gradFill flip="none" rotWithShape="1">
            <a:gsLst>
              <a:gs pos="0">
                <a:srgbClr val="0182FE">
                  <a:shade val="30000"/>
                  <a:satMod val="115000"/>
                </a:srgbClr>
              </a:gs>
              <a:gs pos="50000">
                <a:srgbClr val="0182FE">
                  <a:shade val="67500"/>
                  <a:satMod val="115000"/>
                </a:srgbClr>
              </a:gs>
              <a:gs pos="100000">
                <a:srgbClr val="0182FE">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0F3086-6212-8B75-9C13-1CDA5531D58F}"/>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4B845EE8-8D7F-72B8-03DD-528FAB68A2BE}"/>
              </a:ext>
            </a:extLst>
          </p:cNvPr>
          <p:cNvSpPr>
            <a:spLocks noGrp="1"/>
          </p:cNvSpPr>
          <p:nvPr>
            <p:ph type="sldNum" sz="quarter" idx="12"/>
          </p:nvPr>
        </p:nvSpPr>
        <p:spPr>
          <a:xfrm>
            <a:off x="9156511" y="6356349"/>
            <a:ext cx="2743200" cy="365125"/>
          </a:xfrm>
        </p:spPr>
        <p:txBody>
          <a:bodyPr/>
          <a:lstStyle>
            <a:lvl1pPr>
              <a:defRPr>
                <a:solidFill>
                  <a:schemeClr val="accent1"/>
                </a:solidFill>
              </a:defRPr>
            </a:lvl1pPr>
          </a:lstStyle>
          <a:p>
            <a:fld id="{254A2582-A702-F945-9A7F-3DE967D52B37}" type="slidenum">
              <a:rPr lang="en-US" smtClean="0"/>
              <a:pPr/>
              <a:t>‹#›</a:t>
            </a:fld>
            <a:endParaRPr lang="en-US" dirty="0"/>
          </a:p>
        </p:txBody>
      </p:sp>
      <p:sp>
        <p:nvSpPr>
          <p:cNvPr id="3" name="Text Placeholder 2">
            <a:extLst>
              <a:ext uri="{FF2B5EF4-FFF2-40B4-BE49-F238E27FC236}">
                <a16:creationId xmlns:a16="http://schemas.microsoft.com/office/drawing/2014/main" id="{8220DAC5-D0F2-4E95-7B78-4D8F437C247A}"/>
              </a:ext>
            </a:extLst>
          </p:cNvPr>
          <p:cNvSpPr>
            <a:spLocks noGrp="1"/>
          </p:cNvSpPr>
          <p:nvPr>
            <p:ph type="body" idx="1"/>
          </p:nvPr>
        </p:nvSpPr>
        <p:spPr>
          <a:xfrm>
            <a:off x="839788" y="1681163"/>
            <a:ext cx="5157787" cy="785675"/>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a:extLst>
              <a:ext uri="{FF2B5EF4-FFF2-40B4-BE49-F238E27FC236}">
                <a16:creationId xmlns:a16="http://schemas.microsoft.com/office/drawing/2014/main" id="{17955D1C-2295-2FCF-C9B9-CA67BE532159}"/>
              </a:ext>
            </a:extLst>
          </p:cNvPr>
          <p:cNvSpPr>
            <a:spLocks noGrp="1"/>
          </p:cNvSpPr>
          <p:nvPr>
            <p:ph sz="half" idx="2"/>
          </p:nvPr>
        </p:nvSpPr>
        <p:spPr>
          <a:xfrm>
            <a:off x="839788" y="2505075"/>
            <a:ext cx="5157787" cy="3513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27A07A26-A682-14EF-2B08-4B13FEBF3176}"/>
              </a:ext>
            </a:extLst>
          </p:cNvPr>
          <p:cNvPicPr>
            <a:picLocks noChangeAspect="1"/>
          </p:cNvPicPr>
          <p:nvPr userDrawn="1"/>
        </p:nvPicPr>
        <p:blipFill rotWithShape="1">
          <a:blip r:embed="rId2"/>
          <a:srcRect l="17877" t="16293" r="20629" b="13640"/>
          <a:stretch/>
        </p:blipFill>
        <p:spPr>
          <a:xfrm>
            <a:off x="7833815" y="2466838"/>
            <a:ext cx="3002508" cy="2565780"/>
          </a:xfrm>
          <a:prstGeom prst="rect">
            <a:avLst/>
          </a:prstGeom>
        </p:spPr>
      </p:pic>
      <p:pic>
        <p:nvPicPr>
          <p:cNvPr id="10" name="Picture 9">
            <a:extLst>
              <a:ext uri="{FF2B5EF4-FFF2-40B4-BE49-F238E27FC236}">
                <a16:creationId xmlns:a16="http://schemas.microsoft.com/office/drawing/2014/main" id="{8F53D910-E8AC-003E-7862-04749A926CD0}"/>
              </a:ext>
            </a:extLst>
          </p:cNvPr>
          <p:cNvPicPr>
            <a:picLocks noChangeAspect="1"/>
          </p:cNvPicPr>
          <p:nvPr userDrawn="1"/>
        </p:nvPicPr>
        <p:blipFill>
          <a:blip r:embed="rId3"/>
          <a:stretch>
            <a:fillRect/>
          </a:stretch>
        </p:blipFill>
        <p:spPr>
          <a:xfrm>
            <a:off x="123323" y="6264459"/>
            <a:ext cx="1884381" cy="548904"/>
          </a:xfrm>
          <a:prstGeom prst="rect">
            <a:avLst/>
          </a:prstGeom>
        </p:spPr>
      </p:pic>
      <p:sp>
        <p:nvSpPr>
          <p:cNvPr id="6" name="Footer Placeholder 2">
            <a:extLst>
              <a:ext uri="{FF2B5EF4-FFF2-40B4-BE49-F238E27FC236}">
                <a16:creationId xmlns:a16="http://schemas.microsoft.com/office/drawing/2014/main" id="{2A748F89-6E5F-1881-B5B2-2B596E570721}"/>
              </a:ext>
            </a:extLst>
          </p:cNvPr>
          <p:cNvSpPr>
            <a:spLocks noGrp="1"/>
          </p:cNvSpPr>
          <p:nvPr>
            <p:ph type="ftr" sz="quarter" idx="11"/>
          </p:nvPr>
        </p:nvSpPr>
        <p:spPr>
          <a:xfrm>
            <a:off x="4038600" y="6356350"/>
            <a:ext cx="4114800" cy="365125"/>
          </a:xfrm>
        </p:spPr>
        <p:txBody>
          <a:bodyPr/>
          <a:lstStyle/>
          <a:p>
            <a:r>
              <a:rPr lang="en-US"/>
              <a:t>©2023 The Sher Method</a:t>
            </a:r>
            <a:endParaRPr lang="en-US" dirty="0"/>
          </a:p>
        </p:txBody>
      </p:sp>
    </p:spTree>
    <p:extLst>
      <p:ext uri="{BB962C8B-B14F-4D97-AF65-F5344CB8AC3E}">
        <p14:creationId xmlns:p14="http://schemas.microsoft.com/office/powerpoint/2010/main" val="32472497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5042E-D80F-86E7-0FDA-4D3FAD40BE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E51243-C8EE-9087-42DC-5E9A0DAAFD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EC1BE6-D810-0F0A-4CC4-5C031D5E4197}"/>
              </a:ext>
            </a:extLst>
          </p:cNvPr>
          <p:cNvSpPr>
            <a:spLocks noGrp="1"/>
          </p:cNvSpPr>
          <p:nvPr>
            <p:ph type="dt" sz="half" idx="10"/>
          </p:nvPr>
        </p:nvSpPr>
        <p:spPr/>
        <p:txBody>
          <a:bodyPr/>
          <a:lstStyle/>
          <a:p>
            <a:endParaRPr lang="en-US"/>
          </a:p>
        </p:txBody>
      </p:sp>
      <p:sp>
        <p:nvSpPr>
          <p:cNvPr id="6" name="Slide Number Placeholder 5">
            <a:extLst>
              <a:ext uri="{FF2B5EF4-FFF2-40B4-BE49-F238E27FC236}">
                <a16:creationId xmlns:a16="http://schemas.microsoft.com/office/drawing/2014/main" id="{9AB3EDA0-F694-399E-5AC2-2976CED8C071}"/>
              </a:ext>
            </a:extLst>
          </p:cNvPr>
          <p:cNvSpPr>
            <a:spLocks noGrp="1"/>
          </p:cNvSpPr>
          <p:nvPr>
            <p:ph type="sldNum" sz="quarter" idx="12"/>
          </p:nvPr>
        </p:nvSpPr>
        <p:spPr/>
        <p:txBody>
          <a:bodyPr/>
          <a:lstStyle/>
          <a:p>
            <a:fld id="{254A2582-A702-F945-9A7F-3DE967D52B37}" type="slidenum">
              <a:rPr lang="en-US" smtClean="0"/>
              <a:t>‹#›</a:t>
            </a:fld>
            <a:endParaRPr lang="en-US"/>
          </a:p>
        </p:txBody>
      </p:sp>
      <p:sp>
        <p:nvSpPr>
          <p:cNvPr id="7" name="Footer Placeholder 2">
            <a:extLst>
              <a:ext uri="{FF2B5EF4-FFF2-40B4-BE49-F238E27FC236}">
                <a16:creationId xmlns:a16="http://schemas.microsoft.com/office/drawing/2014/main" id="{22829EAD-F665-8668-863A-21581CB2CDC1}"/>
              </a:ext>
            </a:extLst>
          </p:cNvPr>
          <p:cNvSpPr>
            <a:spLocks noGrp="1"/>
          </p:cNvSpPr>
          <p:nvPr>
            <p:ph type="ftr" sz="quarter" idx="11"/>
          </p:nvPr>
        </p:nvSpPr>
        <p:spPr>
          <a:xfrm>
            <a:off x="4038600" y="6356350"/>
            <a:ext cx="4114800" cy="365125"/>
          </a:xfrm>
        </p:spPr>
        <p:txBody>
          <a:bodyPr/>
          <a:lstStyle/>
          <a:p>
            <a:r>
              <a:rPr lang="en-US"/>
              <a:t>©2023 The Sher Method</a:t>
            </a:r>
            <a:endParaRPr lang="en-US" dirty="0"/>
          </a:p>
        </p:txBody>
      </p:sp>
    </p:spTree>
    <p:extLst>
      <p:ext uri="{BB962C8B-B14F-4D97-AF65-F5344CB8AC3E}">
        <p14:creationId xmlns:p14="http://schemas.microsoft.com/office/powerpoint/2010/main" val="3785999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D47EEB-1AAF-0E3E-082E-782647BA0ABE}"/>
              </a:ext>
            </a:extLst>
          </p:cNvPr>
          <p:cNvSpPr/>
          <p:nvPr userDrawn="1"/>
        </p:nvSpPr>
        <p:spPr>
          <a:xfrm>
            <a:off x="1" y="0"/>
            <a:ext cx="12191999" cy="6198157"/>
          </a:xfrm>
          <a:prstGeom prst="rect">
            <a:avLst/>
          </a:prstGeom>
          <a:gradFill flip="none" rotWithShape="1">
            <a:gsLst>
              <a:gs pos="0">
                <a:srgbClr val="0182FE">
                  <a:shade val="30000"/>
                  <a:satMod val="115000"/>
                </a:srgbClr>
              </a:gs>
              <a:gs pos="50000">
                <a:srgbClr val="0182FE">
                  <a:shade val="67500"/>
                  <a:satMod val="115000"/>
                </a:srgbClr>
              </a:gs>
              <a:gs pos="100000">
                <a:srgbClr val="0182FE">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0F3086-6212-8B75-9C13-1CDA5531D58F}"/>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Footer Placeholder 3">
            <a:extLst>
              <a:ext uri="{FF2B5EF4-FFF2-40B4-BE49-F238E27FC236}">
                <a16:creationId xmlns:a16="http://schemas.microsoft.com/office/drawing/2014/main" id="{249FDB61-2893-5FDA-A87E-6BB0F232AF8B}"/>
              </a:ext>
            </a:extLst>
          </p:cNvPr>
          <p:cNvSpPr>
            <a:spLocks noGrp="1"/>
          </p:cNvSpPr>
          <p:nvPr>
            <p:ph type="ftr" sz="quarter" idx="11"/>
          </p:nvPr>
        </p:nvSpPr>
        <p:spPr/>
        <p:txBody>
          <a:bodyPr/>
          <a:lstStyle>
            <a:lvl1pPr>
              <a:defRPr>
                <a:solidFill>
                  <a:schemeClr val="accent1"/>
                </a:solidFill>
              </a:defRPr>
            </a:lvl1pPr>
          </a:lstStyle>
          <a:p>
            <a:r>
              <a:rPr lang="en-US"/>
              <a:t>©2023 The Sher Method</a:t>
            </a:r>
            <a:endParaRPr lang="en-US" dirty="0"/>
          </a:p>
        </p:txBody>
      </p:sp>
      <p:sp>
        <p:nvSpPr>
          <p:cNvPr id="5" name="Slide Number Placeholder 4">
            <a:extLst>
              <a:ext uri="{FF2B5EF4-FFF2-40B4-BE49-F238E27FC236}">
                <a16:creationId xmlns:a16="http://schemas.microsoft.com/office/drawing/2014/main" id="{4B845EE8-8D7F-72B8-03DD-528FAB68A2BE}"/>
              </a:ext>
            </a:extLst>
          </p:cNvPr>
          <p:cNvSpPr>
            <a:spLocks noGrp="1"/>
          </p:cNvSpPr>
          <p:nvPr>
            <p:ph type="sldNum" sz="quarter" idx="12"/>
          </p:nvPr>
        </p:nvSpPr>
        <p:spPr>
          <a:xfrm>
            <a:off x="9156511" y="6356349"/>
            <a:ext cx="2743200" cy="365125"/>
          </a:xfrm>
        </p:spPr>
        <p:txBody>
          <a:bodyPr/>
          <a:lstStyle>
            <a:lvl1pPr>
              <a:defRPr>
                <a:solidFill>
                  <a:schemeClr val="accent1"/>
                </a:solidFill>
              </a:defRPr>
            </a:lvl1pPr>
          </a:lstStyle>
          <a:p>
            <a:fld id="{254A2582-A702-F945-9A7F-3DE967D52B37}" type="slidenum">
              <a:rPr lang="en-US" smtClean="0"/>
              <a:pPr/>
              <a:t>‹#›</a:t>
            </a:fld>
            <a:endParaRPr lang="en-US" dirty="0"/>
          </a:p>
        </p:txBody>
      </p:sp>
      <p:sp>
        <p:nvSpPr>
          <p:cNvPr id="3" name="Content Placeholder 2">
            <a:extLst>
              <a:ext uri="{FF2B5EF4-FFF2-40B4-BE49-F238E27FC236}">
                <a16:creationId xmlns:a16="http://schemas.microsoft.com/office/drawing/2014/main" id="{33BB9065-E82D-38F0-82DD-714A2BE3E7A9}"/>
              </a:ext>
            </a:extLst>
          </p:cNvPr>
          <p:cNvSpPr>
            <a:spLocks noGrp="1"/>
          </p:cNvSpPr>
          <p:nvPr>
            <p:ph idx="1"/>
          </p:nvPr>
        </p:nvSpPr>
        <p:spPr>
          <a:xfrm>
            <a:off x="838200" y="1825625"/>
            <a:ext cx="10515600" cy="4193038"/>
          </a:xfrm>
        </p:spPr>
        <p:txBody>
          <a:bodyPr/>
          <a:lstStyle>
            <a:lvl1pPr>
              <a:defRPr>
                <a:solidFill>
                  <a:schemeClr val="bg1"/>
                </a:solidFill>
              </a:defRPr>
            </a:lvl1pPr>
            <a:lvl2pPr marL="685800" indent="-228600">
              <a:buSzPct val="80000"/>
              <a:buFont typeface="Wingdings" pitchFamily="2" charset="2"/>
              <a:buChar char="Ø"/>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2668FE72-FEF3-57B7-592D-C332661FBA11}"/>
              </a:ext>
            </a:extLst>
          </p:cNvPr>
          <p:cNvPicPr>
            <a:picLocks noChangeAspect="1"/>
          </p:cNvPicPr>
          <p:nvPr userDrawn="1"/>
        </p:nvPicPr>
        <p:blipFill>
          <a:blip r:embed="rId2"/>
          <a:stretch>
            <a:fillRect/>
          </a:stretch>
        </p:blipFill>
        <p:spPr>
          <a:xfrm>
            <a:off x="123323" y="6264459"/>
            <a:ext cx="1884381" cy="548904"/>
          </a:xfrm>
          <a:prstGeom prst="rect">
            <a:avLst/>
          </a:prstGeom>
        </p:spPr>
      </p:pic>
    </p:spTree>
    <p:extLst>
      <p:ext uri="{BB962C8B-B14F-4D97-AF65-F5344CB8AC3E}">
        <p14:creationId xmlns:p14="http://schemas.microsoft.com/office/powerpoint/2010/main" val="8150144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F3086-6212-8B75-9C13-1CDA5531D58F}"/>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4B845EE8-8D7F-72B8-03DD-528FAB68A2BE}"/>
              </a:ext>
            </a:extLst>
          </p:cNvPr>
          <p:cNvSpPr>
            <a:spLocks noGrp="1"/>
          </p:cNvSpPr>
          <p:nvPr>
            <p:ph type="sldNum" sz="quarter" idx="12"/>
          </p:nvPr>
        </p:nvSpPr>
        <p:spPr>
          <a:xfrm>
            <a:off x="9156511" y="6356349"/>
            <a:ext cx="2743200" cy="365125"/>
          </a:xfrm>
        </p:spPr>
        <p:txBody>
          <a:bodyPr/>
          <a:lstStyle>
            <a:lvl1pPr>
              <a:defRPr>
                <a:solidFill>
                  <a:schemeClr val="accent1"/>
                </a:solidFill>
              </a:defRPr>
            </a:lvl1pPr>
          </a:lstStyle>
          <a:p>
            <a:fld id="{254A2582-A702-F945-9A7F-3DE967D52B37}" type="slidenum">
              <a:rPr lang="en-US" smtClean="0"/>
              <a:pPr/>
              <a:t>‹#›</a:t>
            </a:fld>
            <a:endParaRPr lang="en-US" dirty="0"/>
          </a:p>
        </p:txBody>
      </p:sp>
      <p:sp>
        <p:nvSpPr>
          <p:cNvPr id="3" name="Content Placeholder 2">
            <a:extLst>
              <a:ext uri="{FF2B5EF4-FFF2-40B4-BE49-F238E27FC236}">
                <a16:creationId xmlns:a16="http://schemas.microsoft.com/office/drawing/2014/main" id="{33BB9065-E82D-38F0-82DD-714A2BE3E7A9}"/>
              </a:ext>
            </a:extLst>
          </p:cNvPr>
          <p:cNvSpPr>
            <a:spLocks noGrp="1"/>
          </p:cNvSpPr>
          <p:nvPr>
            <p:ph idx="1"/>
          </p:nvPr>
        </p:nvSpPr>
        <p:spPr>
          <a:xfrm>
            <a:off x="838200" y="1825625"/>
            <a:ext cx="10515600" cy="41930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2668FE72-FEF3-57B7-592D-C332661FBA11}"/>
              </a:ext>
            </a:extLst>
          </p:cNvPr>
          <p:cNvPicPr>
            <a:picLocks noChangeAspect="1"/>
          </p:cNvPicPr>
          <p:nvPr userDrawn="1"/>
        </p:nvPicPr>
        <p:blipFill>
          <a:blip r:embed="rId2"/>
          <a:stretch>
            <a:fillRect/>
          </a:stretch>
        </p:blipFill>
        <p:spPr>
          <a:xfrm>
            <a:off x="123323" y="6264459"/>
            <a:ext cx="1884381" cy="548904"/>
          </a:xfrm>
          <a:prstGeom prst="rect">
            <a:avLst/>
          </a:prstGeom>
        </p:spPr>
      </p:pic>
      <p:sp>
        <p:nvSpPr>
          <p:cNvPr id="6" name="Footer Placeholder 2">
            <a:extLst>
              <a:ext uri="{FF2B5EF4-FFF2-40B4-BE49-F238E27FC236}">
                <a16:creationId xmlns:a16="http://schemas.microsoft.com/office/drawing/2014/main" id="{829045C8-A4E1-E7CE-837D-E3C00E6CC06D}"/>
              </a:ext>
            </a:extLst>
          </p:cNvPr>
          <p:cNvSpPr>
            <a:spLocks noGrp="1"/>
          </p:cNvSpPr>
          <p:nvPr>
            <p:ph type="ftr" sz="quarter" idx="11"/>
          </p:nvPr>
        </p:nvSpPr>
        <p:spPr>
          <a:xfrm>
            <a:off x="4038600" y="6356350"/>
            <a:ext cx="4114800" cy="365125"/>
          </a:xfrm>
        </p:spPr>
        <p:txBody>
          <a:bodyPr/>
          <a:lstStyle/>
          <a:p>
            <a:r>
              <a:rPr lang="en-US"/>
              <a:t>©2023 The Sher Method</a:t>
            </a:r>
            <a:endParaRPr lang="en-US" dirty="0"/>
          </a:p>
        </p:txBody>
      </p:sp>
    </p:spTree>
    <p:extLst>
      <p:ext uri="{BB962C8B-B14F-4D97-AF65-F5344CB8AC3E}">
        <p14:creationId xmlns:p14="http://schemas.microsoft.com/office/powerpoint/2010/main" val="11151958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66CE01-0094-B8B3-E9FD-7A9F7ABA196B}"/>
              </a:ext>
            </a:extLst>
          </p:cNvPr>
          <p:cNvSpPr/>
          <p:nvPr userDrawn="1"/>
        </p:nvSpPr>
        <p:spPr>
          <a:xfrm>
            <a:off x="0" y="0"/>
            <a:ext cx="12191999" cy="6198157"/>
          </a:xfrm>
          <a:prstGeom prst="rect">
            <a:avLst/>
          </a:prstGeom>
          <a:gradFill flip="none" rotWithShape="1">
            <a:gsLst>
              <a:gs pos="0">
                <a:srgbClr val="0182FE">
                  <a:shade val="30000"/>
                  <a:satMod val="115000"/>
                </a:srgbClr>
              </a:gs>
              <a:gs pos="50000">
                <a:srgbClr val="0182FE">
                  <a:shade val="67500"/>
                  <a:satMod val="115000"/>
                </a:srgbClr>
              </a:gs>
              <a:gs pos="100000">
                <a:srgbClr val="0182FE">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0F3086-6212-8B75-9C13-1CDA5531D58F}"/>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4B845EE8-8D7F-72B8-03DD-528FAB68A2BE}"/>
              </a:ext>
            </a:extLst>
          </p:cNvPr>
          <p:cNvSpPr>
            <a:spLocks noGrp="1"/>
          </p:cNvSpPr>
          <p:nvPr>
            <p:ph type="sldNum" sz="quarter" idx="12"/>
          </p:nvPr>
        </p:nvSpPr>
        <p:spPr>
          <a:xfrm>
            <a:off x="9156511" y="6356349"/>
            <a:ext cx="2743200" cy="365125"/>
          </a:xfrm>
        </p:spPr>
        <p:txBody>
          <a:bodyPr/>
          <a:lstStyle>
            <a:lvl1pPr>
              <a:defRPr>
                <a:solidFill>
                  <a:schemeClr val="accent1"/>
                </a:solidFill>
              </a:defRPr>
            </a:lvl1pPr>
          </a:lstStyle>
          <a:p>
            <a:fld id="{254A2582-A702-F945-9A7F-3DE967D52B37}" type="slidenum">
              <a:rPr lang="en-US" smtClean="0"/>
              <a:pPr/>
              <a:t>‹#›</a:t>
            </a:fld>
            <a:endParaRPr lang="en-US" dirty="0"/>
          </a:p>
        </p:txBody>
      </p:sp>
      <p:pic>
        <p:nvPicPr>
          <p:cNvPr id="8" name="Picture 7">
            <a:extLst>
              <a:ext uri="{FF2B5EF4-FFF2-40B4-BE49-F238E27FC236}">
                <a16:creationId xmlns:a16="http://schemas.microsoft.com/office/drawing/2014/main" id="{D41DED8E-35F0-2E52-4D3D-08C4CD567AAD}"/>
              </a:ext>
            </a:extLst>
          </p:cNvPr>
          <p:cNvPicPr>
            <a:picLocks noChangeAspect="1"/>
          </p:cNvPicPr>
          <p:nvPr userDrawn="1"/>
        </p:nvPicPr>
        <p:blipFill rotWithShape="1">
          <a:blip r:embed="rId2"/>
          <a:srcRect l="34870"/>
          <a:stretch/>
        </p:blipFill>
        <p:spPr>
          <a:xfrm>
            <a:off x="6837527" y="1380698"/>
            <a:ext cx="5062183" cy="4369075"/>
          </a:xfrm>
          <a:prstGeom prst="rect">
            <a:avLst/>
          </a:prstGeom>
        </p:spPr>
      </p:pic>
      <p:pic>
        <p:nvPicPr>
          <p:cNvPr id="9" name="Picture 8">
            <a:extLst>
              <a:ext uri="{FF2B5EF4-FFF2-40B4-BE49-F238E27FC236}">
                <a16:creationId xmlns:a16="http://schemas.microsoft.com/office/drawing/2014/main" id="{241D2233-49D2-C225-3C2E-1E9A600CED96}"/>
              </a:ext>
            </a:extLst>
          </p:cNvPr>
          <p:cNvPicPr>
            <a:picLocks noChangeAspect="1"/>
          </p:cNvPicPr>
          <p:nvPr userDrawn="1"/>
        </p:nvPicPr>
        <p:blipFill>
          <a:blip r:embed="rId3"/>
          <a:stretch>
            <a:fillRect/>
          </a:stretch>
        </p:blipFill>
        <p:spPr>
          <a:xfrm>
            <a:off x="123323" y="6264459"/>
            <a:ext cx="1884381" cy="548904"/>
          </a:xfrm>
          <a:prstGeom prst="rect">
            <a:avLst/>
          </a:prstGeom>
        </p:spPr>
      </p:pic>
      <p:sp>
        <p:nvSpPr>
          <p:cNvPr id="6" name="Footer Placeholder 2">
            <a:extLst>
              <a:ext uri="{FF2B5EF4-FFF2-40B4-BE49-F238E27FC236}">
                <a16:creationId xmlns:a16="http://schemas.microsoft.com/office/drawing/2014/main" id="{FC77D2EB-4368-4A6B-9165-82548F13FFD6}"/>
              </a:ext>
            </a:extLst>
          </p:cNvPr>
          <p:cNvSpPr>
            <a:spLocks noGrp="1"/>
          </p:cNvSpPr>
          <p:nvPr>
            <p:ph type="ftr" sz="quarter" idx="11"/>
          </p:nvPr>
        </p:nvSpPr>
        <p:spPr>
          <a:xfrm>
            <a:off x="4038600" y="6356350"/>
            <a:ext cx="4114800" cy="365125"/>
          </a:xfrm>
        </p:spPr>
        <p:txBody>
          <a:bodyPr/>
          <a:lstStyle/>
          <a:p>
            <a:r>
              <a:rPr lang="en-US"/>
              <a:t>©2023 The Sher Method</a:t>
            </a:r>
            <a:endParaRPr lang="en-US" dirty="0"/>
          </a:p>
        </p:txBody>
      </p:sp>
    </p:spTree>
    <p:extLst>
      <p:ext uri="{BB962C8B-B14F-4D97-AF65-F5344CB8AC3E}">
        <p14:creationId xmlns:p14="http://schemas.microsoft.com/office/powerpoint/2010/main" val="16465810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C31335-C847-E437-56CC-8D9502970A17}"/>
              </a:ext>
            </a:extLst>
          </p:cNvPr>
          <p:cNvSpPr/>
          <p:nvPr userDrawn="1"/>
        </p:nvSpPr>
        <p:spPr>
          <a:xfrm>
            <a:off x="1" y="0"/>
            <a:ext cx="12191999" cy="6198157"/>
          </a:xfrm>
          <a:prstGeom prst="rect">
            <a:avLst/>
          </a:prstGeom>
          <a:gradFill flip="none" rotWithShape="1">
            <a:gsLst>
              <a:gs pos="0">
                <a:srgbClr val="0182FE">
                  <a:shade val="30000"/>
                  <a:satMod val="115000"/>
                </a:srgbClr>
              </a:gs>
              <a:gs pos="50000">
                <a:srgbClr val="0182FE">
                  <a:shade val="67500"/>
                  <a:satMod val="115000"/>
                </a:srgbClr>
              </a:gs>
              <a:gs pos="100000">
                <a:srgbClr val="0182FE">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42294257-0191-BC91-9EEE-F3EC9601D61C}"/>
              </a:ext>
            </a:extLst>
          </p:cNvPr>
          <p:cNvSpPr>
            <a:spLocks noGrp="1"/>
          </p:cNvSpPr>
          <p:nvPr>
            <p:ph type="sldNum" sz="quarter" idx="12"/>
          </p:nvPr>
        </p:nvSpPr>
        <p:spPr/>
        <p:txBody>
          <a:bodyPr/>
          <a:lstStyle/>
          <a:p>
            <a:fld id="{254A2582-A702-F945-9A7F-3DE967D52B37}" type="slidenum">
              <a:rPr lang="en-US" smtClean="0"/>
              <a:t>‹#›</a:t>
            </a:fld>
            <a:endParaRPr lang="en-US"/>
          </a:p>
        </p:txBody>
      </p:sp>
      <p:pic>
        <p:nvPicPr>
          <p:cNvPr id="6" name="Picture 5">
            <a:extLst>
              <a:ext uri="{FF2B5EF4-FFF2-40B4-BE49-F238E27FC236}">
                <a16:creationId xmlns:a16="http://schemas.microsoft.com/office/drawing/2014/main" id="{CC510784-FF9B-264F-9525-3A287D141A6D}"/>
              </a:ext>
            </a:extLst>
          </p:cNvPr>
          <p:cNvPicPr>
            <a:picLocks noChangeAspect="1"/>
          </p:cNvPicPr>
          <p:nvPr userDrawn="1"/>
        </p:nvPicPr>
        <p:blipFill>
          <a:blip r:embed="rId2"/>
          <a:stretch>
            <a:fillRect/>
          </a:stretch>
        </p:blipFill>
        <p:spPr>
          <a:xfrm>
            <a:off x="123323" y="6264459"/>
            <a:ext cx="1884381" cy="548904"/>
          </a:xfrm>
          <a:prstGeom prst="rect">
            <a:avLst/>
          </a:prstGeom>
        </p:spPr>
      </p:pic>
      <p:sp>
        <p:nvSpPr>
          <p:cNvPr id="2" name="Footer Placeholder 2">
            <a:extLst>
              <a:ext uri="{FF2B5EF4-FFF2-40B4-BE49-F238E27FC236}">
                <a16:creationId xmlns:a16="http://schemas.microsoft.com/office/drawing/2014/main" id="{98E1132A-7ADD-C15F-8460-0CC4A540A809}"/>
              </a:ext>
            </a:extLst>
          </p:cNvPr>
          <p:cNvSpPr>
            <a:spLocks noGrp="1"/>
          </p:cNvSpPr>
          <p:nvPr>
            <p:ph type="ftr" sz="quarter" idx="11"/>
          </p:nvPr>
        </p:nvSpPr>
        <p:spPr>
          <a:xfrm>
            <a:off x="4038600" y="6356350"/>
            <a:ext cx="4114800" cy="365125"/>
          </a:xfrm>
        </p:spPr>
        <p:txBody>
          <a:bodyPr/>
          <a:lstStyle/>
          <a:p>
            <a:r>
              <a:rPr lang="en-US"/>
              <a:t>©2023 The Sher Method</a:t>
            </a:r>
            <a:endParaRPr lang="en-US" dirty="0"/>
          </a:p>
        </p:txBody>
      </p:sp>
    </p:spTree>
    <p:extLst>
      <p:ext uri="{BB962C8B-B14F-4D97-AF65-F5344CB8AC3E}">
        <p14:creationId xmlns:p14="http://schemas.microsoft.com/office/powerpoint/2010/main" val="25488414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ACC0A47-D576-C8E3-CC1D-BE129BFECF35}"/>
              </a:ext>
            </a:extLst>
          </p:cNvPr>
          <p:cNvSpPr/>
          <p:nvPr userDrawn="1"/>
        </p:nvSpPr>
        <p:spPr>
          <a:xfrm>
            <a:off x="0" y="0"/>
            <a:ext cx="12191999" cy="6198157"/>
          </a:xfrm>
          <a:prstGeom prst="rect">
            <a:avLst/>
          </a:prstGeom>
          <a:gradFill flip="none" rotWithShape="1">
            <a:gsLst>
              <a:gs pos="0">
                <a:srgbClr val="0182FE">
                  <a:shade val="30000"/>
                  <a:satMod val="115000"/>
                </a:srgbClr>
              </a:gs>
              <a:gs pos="50000">
                <a:srgbClr val="0182FE">
                  <a:shade val="67500"/>
                  <a:satMod val="115000"/>
                </a:srgbClr>
              </a:gs>
              <a:gs pos="100000">
                <a:srgbClr val="0182FE">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BC6F7E-9C3D-9E0C-44CE-4A0BAF15D6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A04514-333E-4E96-3A28-3321EC0F5C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F42323-CA9E-DED7-82AC-207C99DF26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453A9BF-6A59-92E1-F10F-34D32FD5FE13}"/>
              </a:ext>
            </a:extLst>
          </p:cNvPr>
          <p:cNvSpPr>
            <a:spLocks noGrp="1"/>
          </p:cNvSpPr>
          <p:nvPr>
            <p:ph type="sldNum" sz="quarter" idx="12"/>
          </p:nvPr>
        </p:nvSpPr>
        <p:spPr/>
        <p:txBody>
          <a:bodyPr/>
          <a:lstStyle/>
          <a:p>
            <a:fld id="{254A2582-A702-F945-9A7F-3DE967D52B37}" type="slidenum">
              <a:rPr lang="en-US" smtClean="0"/>
              <a:t>‹#›</a:t>
            </a:fld>
            <a:endParaRPr lang="en-US"/>
          </a:p>
        </p:txBody>
      </p:sp>
      <p:pic>
        <p:nvPicPr>
          <p:cNvPr id="9" name="Picture 8">
            <a:extLst>
              <a:ext uri="{FF2B5EF4-FFF2-40B4-BE49-F238E27FC236}">
                <a16:creationId xmlns:a16="http://schemas.microsoft.com/office/drawing/2014/main" id="{65253021-CE63-DC05-51BC-60435234E01E}"/>
              </a:ext>
            </a:extLst>
          </p:cNvPr>
          <p:cNvPicPr>
            <a:picLocks noChangeAspect="1"/>
          </p:cNvPicPr>
          <p:nvPr userDrawn="1"/>
        </p:nvPicPr>
        <p:blipFill>
          <a:blip r:embed="rId2"/>
          <a:stretch>
            <a:fillRect/>
          </a:stretch>
        </p:blipFill>
        <p:spPr>
          <a:xfrm>
            <a:off x="123323" y="6264459"/>
            <a:ext cx="1884381" cy="548904"/>
          </a:xfrm>
          <a:prstGeom prst="rect">
            <a:avLst/>
          </a:prstGeom>
        </p:spPr>
      </p:pic>
      <p:sp>
        <p:nvSpPr>
          <p:cNvPr id="5" name="Footer Placeholder 2">
            <a:extLst>
              <a:ext uri="{FF2B5EF4-FFF2-40B4-BE49-F238E27FC236}">
                <a16:creationId xmlns:a16="http://schemas.microsoft.com/office/drawing/2014/main" id="{4EB6F32F-57F3-094D-2A97-0B50B850AC66}"/>
              </a:ext>
            </a:extLst>
          </p:cNvPr>
          <p:cNvSpPr>
            <a:spLocks noGrp="1"/>
          </p:cNvSpPr>
          <p:nvPr>
            <p:ph type="ftr" sz="quarter" idx="11"/>
          </p:nvPr>
        </p:nvSpPr>
        <p:spPr>
          <a:xfrm>
            <a:off x="4038600" y="6356350"/>
            <a:ext cx="4114800" cy="365125"/>
          </a:xfrm>
        </p:spPr>
        <p:txBody>
          <a:bodyPr/>
          <a:lstStyle/>
          <a:p>
            <a:r>
              <a:rPr lang="en-US"/>
              <a:t>©2023 The Sher Method</a:t>
            </a:r>
            <a:endParaRPr lang="en-US" dirty="0"/>
          </a:p>
        </p:txBody>
      </p:sp>
    </p:spTree>
    <p:extLst>
      <p:ext uri="{BB962C8B-B14F-4D97-AF65-F5344CB8AC3E}">
        <p14:creationId xmlns:p14="http://schemas.microsoft.com/office/powerpoint/2010/main" val="1556760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0117DE-E87A-8069-7A6C-BF87D3ADF7B8}"/>
              </a:ext>
            </a:extLst>
          </p:cNvPr>
          <p:cNvSpPr/>
          <p:nvPr userDrawn="1"/>
        </p:nvSpPr>
        <p:spPr>
          <a:xfrm>
            <a:off x="0" y="0"/>
            <a:ext cx="12191999" cy="6198157"/>
          </a:xfrm>
          <a:prstGeom prst="rect">
            <a:avLst/>
          </a:prstGeom>
          <a:gradFill flip="none" rotWithShape="1">
            <a:gsLst>
              <a:gs pos="0">
                <a:srgbClr val="0182FE">
                  <a:shade val="30000"/>
                  <a:satMod val="115000"/>
                </a:srgbClr>
              </a:gs>
              <a:gs pos="50000">
                <a:srgbClr val="0182FE">
                  <a:shade val="67500"/>
                  <a:satMod val="115000"/>
                </a:srgbClr>
              </a:gs>
              <a:gs pos="100000">
                <a:srgbClr val="0182FE">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A2E7203-2839-BCAA-C107-887CBF6DFA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06BF70-9B69-EF4F-BF73-5CD83834DA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169B07-84BD-B0DE-C3C3-2474EB023F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A38BA2E2-50A8-DDA2-3AB6-0D4DA3085AF3}"/>
              </a:ext>
            </a:extLst>
          </p:cNvPr>
          <p:cNvSpPr>
            <a:spLocks noGrp="1"/>
          </p:cNvSpPr>
          <p:nvPr>
            <p:ph type="sldNum" sz="quarter" idx="12"/>
          </p:nvPr>
        </p:nvSpPr>
        <p:spPr/>
        <p:txBody>
          <a:bodyPr/>
          <a:lstStyle/>
          <a:p>
            <a:fld id="{254A2582-A702-F945-9A7F-3DE967D52B37}" type="slidenum">
              <a:rPr lang="en-US" smtClean="0"/>
              <a:t>‹#›</a:t>
            </a:fld>
            <a:endParaRPr lang="en-US"/>
          </a:p>
        </p:txBody>
      </p:sp>
      <p:pic>
        <p:nvPicPr>
          <p:cNvPr id="9" name="Picture 8">
            <a:extLst>
              <a:ext uri="{FF2B5EF4-FFF2-40B4-BE49-F238E27FC236}">
                <a16:creationId xmlns:a16="http://schemas.microsoft.com/office/drawing/2014/main" id="{E91DB26D-E393-0222-4378-FF48DC93DE2F}"/>
              </a:ext>
            </a:extLst>
          </p:cNvPr>
          <p:cNvPicPr>
            <a:picLocks noChangeAspect="1"/>
          </p:cNvPicPr>
          <p:nvPr userDrawn="1"/>
        </p:nvPicPr>
        <p:blipFill>
          <a:blip r:embed="rId2"/>
          <a:stretch>
            <a:fillRect/>
          </a:stretch>
        </p:blipFill>
        <p:spPr>
          <a:xfrm>
            <a:off x="123323" y="6264459"/>
            <a:ext cx="1884381" cy="548904"/>
          </a:xfrm>
          <a:prstGeom prst="rect">
            <a:avLst/>
          </a:prstGeom>
        </p:spPr>
      </p:pic>
      <p:sp>
        <p:nvSpPr>
          <p:cNvPr id="5" name="Footer Placeholder 2">
            <a:extLst>
              <a:ext uri="{FF2B5EF4-FFF2-40B4-BE49-F238E27FC236}">
                <a16:creationId xmlns:a16="http://schemas.microsoft.com/office/drawing/2014/main" id="{71D0A76A-4ECF-3B39-517F-2EF3E1D1B193}"/>
              </a:ext>
            </a:extLst>
          </p:cNvPr>
          <p:cNvSpPr>
            <a:spLocks noGrp="1"/>
          </p:cNvSpPr>
          <p:nvPr>
            <p:ph type="ftr" sz="quarter" idx="11"/>
          </p:nvPr>
        </p:nvSpPr>
        <p:spPr>
          <a:xfrm>
            <a:off x="4038600" y="6356350"/>
            <a:ext cx="4114800" cy="365125"/>
          </a:xfrm>
        </p:spPr>
        <p:txBody>
          <a:bodyPr/>
          <a:lstStyle/>
          <a:p>
            <a:r>
              <a:rPr lang="en-US"/>
              <a:t>©2023 The Sher Method</a:t>
            </a:r>
            <a:endParaRPr lang="en-US" dirty="0"/>
          </a:p>
        </p:txBody>
      </p:sp>
    </p:spTree>
    <p:extLst>
      <p:ext uri="{BB962C8B-B14F-4D97-AF65-F5344CB8AC3E}">
        <p14:creationId xmlns:p14="http://schemas.microsoft.com/office/powerpoint/2010/main" val="27883270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5F0FF-AEFA-F4B1-4228-5920910606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C2FFE6-B5E7-9914-CE1B-ADDE4CAD3D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67AEC4-C37A-E00A-0D01-9E74957CDF0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92042DA-5F7A-4CD5-5A89-FDBA721D9FA2}"/>
              </a:ext>
            </a:extLst>
          </p:cNvPr>
          <p:cNvSpPr>
            <a:spLocks noGrp="1"/>
          </p:cNvSpPr>
          <p:nvPr>
            <p:ph type="ftr" sz="quarter" idx="11"/>
          </p:nvPr>
        </p:nvSpPr>
        <p:spPr/>
        <p:txBody>
          <a:bodyPr/>
          <a:lstStyle/>
          <a:p>
            <a:r>
              <a:rPr lang="en-US"/>
              <a:t>©2023 The Sher Method</a:t>
            </a:r>
          </a:p>
        </p:txBody>
      </p:sp>
      <p:sp>
        <p:nvSpPr>
          <p:cNvPr id="6" name="Slide Number Placeholder 5">
            <a:extLst>
              <a:ext uri="{FF2B5EF4-FFF2-40B4-BE49-F238E27FC236}">
                <a16:creationId xmlns:a16="http://schemas.microsoft.com/office/drawing/2014/main" id="{36C88F83-F996-54EF-7EEE-46DA8BD0170C}"/>
              </a:ext>
            </a:extLst>
          </p:cNvPr>
          <p:cNvSpPr>
            <a:spLocks noGrp="1"/>
          </p:cNvSpPr>
          <p:nvPr>
            <p:ph type="sldNum" sz="quarter" idx="12"/>
          </p:nvPr>
        </p:nvSpPr>
        <p:spPr/>
        <p:txBody>
          <a:bodyPr/>
          <a:lstStyle/>
          <a:p>
            <a:fld id="{254A2582-A702-F945-9A7F-3DE967D52B37}" type="slidenum">
              <a:rPr lang="en-US" smtClean="0"/>
              <a:t>‹#›</a:t>
            </a:fld>
            <a:endParaRPr lang="en-US"/>
          </a:p>
        </p:txBody>
      </p:sp>
    </p:spTree>
    <p:extLst>
      <p:ext uri="{BB962C8B-B14F-4D97-AF65-F5344CB8AC3E}">
        <p14:creationId xmlns:p14="http://schemas.microsoft.com/office/powerpoint/2010/main" val="36061846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5AC4A1-DAEA-43CD-55C0-DAA594036F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635AE9-7AB4-9B4F-0005-162A374669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0613EE-6E2A-1088-13D7-48D848299AB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3B4AD4B-A3D6-8859-8781-F84A201DAFAB}"/>
              </a:ext>
            </a:extLst>
          </p:cNvPr>
          <p:cNvSpPr>
            <a:spLocks noGrp="1"/>
          </p:cNvSpPr>
          <p:nvPr>
            <p:ph type="ftr" sz="quarter" idx="11"/>
          </p:nvPr>
        </p:nvSpPr>
        <p:spPr/>
        <p:txBody>
          <a:bodyPr/>
          <a:lstStyle/>
          <a:p>
            <a:r>
              <a:rPr lang="en-US"/>
              <a:t>©2023 The Sher Method</a:t>
            </a:r>
          </a:p>
        </p:txBody>
      </p:sp>
      <p:sp>
        <p:nvSpPr>
          <p:cNvPr id="6" name="Slide Number Placeholder 5">
            <a:extLst>
              <a:ext uri="{FF2B5EF4-FFF2-40B4-BE49-F238E27FC236}">
                <a16:creationId xmlns:a16="http://schemas.microsoft.com/office/drawing/2014/main" id="{6D136298-407B-EE12-C8A4-CE9F063E151E}"/>
              </a:ext>
            </a:extLst>
          </p:cNvPr>
          <p:cNvSpPr>
            <a:spLocks noGrp="1"/>
          </p:cNvSpPr>
          <p:nvPr>
            <p:ph type="sldNum" sz="quarter" idx="12"/>
          </p:nvPr>
        </p:nvSpPr>
        <p:spPr/>
        <p:txBody>
          <a:bodyPr/>
          <a:lstStyle/>
          <a:p>
            <a:fld id="{254A2582-A702-F945-9A7F-3DE967D52B37}" type="slidenum">
              <a:rPr lang="en-US" smtClean="0"/>
              <a:t>‹#›</a:t>
            </a:fld>
            <a:endParaRPr lang="en-US"/>
          </a:p>
        </p:txBody>
      </p:sp>
    </p:spTree>
    <p:extLst>
      <p:ext uri="{BB962C8B-B14F-4D97-AF65-F5344CB8AC3E}">
        <p14:creationId xmlns:p14="http://schemas.microsoft.com/office/powerpoint/2010/main" val="736801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bg1">
            <a:alpha val="60000"/>
          </a:schemeClr>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6096000" cy="6858000"/>
          </a:xfrm>
          <a:prstGeom prst="rect">
            <a:avLst/>
          </a:prstGeom>
        </p:spPr>
        <p:txBody>
          <a:bodyPr/>
          <a:lstStyle/>
          <a:p>
            <a:endParaRPr lang="en-US"/>
          </a:p>
        </p:txBody>
      </p:sp>
      <p:sp>
        <p:nvSpPr>
          <p:cNvPr id="3" name="Rectangle 2"/>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iverder Line">
            <a:extLst>
              <a:ext uri="{FF2B5EF4-FFF2-40B4-BE49-F238E27FC236}">
                <a16:creationId xmlns:a16="http://schemas.microsoft.com/office/drawing/2014/main" id="{8CC4CCAB-3234-4156-A24C-8FFE67F831BE}"/>
              </a:ext>
            </a:extLst>
          </p:cNvPr>
          <p:cNvSpPr/>
          <p:nvPr userDrawn="1"/>
        </p:nvSpPr>
        <p:spPr>
          <a:xfrm>
            <a:off x="6317259" y="4518165"/>
            <a:ext cx="5620789" cy="58571"/>
          </a:xfrm>
          <a:prstGeom prst="rect">
            <a:avLst/>
          </a:prstGeom>
          <a:gradFill>
            <a:gsLst>
              <a:gs pos="0">
                <a:schemeClr val="accent6">
                  <a:lumMod val="75000"/>
                </a:schemeClr>
              </a:gs>
              <a:gs pos="43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70AD47"/>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FD5844E1-B8E8-4B25-8190-E9114ECE2E9F}"/>
              </a:ext>
            </a:extLst>
          </p:cNvPr>
          <p:cNvSpPr/>
          <p:nvPr userDrawn="1"/>
        </p:nvSpPr>
        <p:spPr>
          <a:xfrm>
            <a:off x="6175761" y="4631822"/>
            <a:ext cx="6016239" cy="2226179"/>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4C3A844-9770-4B8A-8928-FE2D67069F77}"/>
              </a:ext>
            </a:extLst>
          </p:cNvPr>
          <p:cNvPicPr>
            <a:picLocks noChangeAspect="1"/>
          </p:cNvPicPr>
          <p:nvPr userDrawn="1"/>
        </p:nvPicPr>
        <p:blipFill>
          <a:blip r:embed="rId2"/>
          <a:stretch>
            <a:fillRect/>
          </a:stretch>
        </p:blipFill>
        <p:spPr>
          <a:xfrm>
            <a:off x="-1640417" y="3257550"/>
            <a:ext cx="571500" cy="342900"/>
          </a:xfrm>
          <a:prstGeom prst="rect">
            <a:avLst/>
          </a:prstGeom>
        </p:spPr>
      </p:pic>
    </p:spTree>
    <p:extLst>
      <p:ext uri="{BB962C8B-B14F-4D97-AF65-F5344CB8AC3E}">
        <p14:creationId xmlns:p14="http://schemas.microsoft.com/office/powerpoint/2010/main" val="197227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fltVal val="0"/>
                                          </p:val>
                                        </p:tav>
                                        <p:tav tm="100000">
                                          <p:val>
                                            <p:strVal val="#ppt_w"/>
                                          </p:val>
                                        </p:tav>
                                      </p:tavLst>
                                    </p:anim>
                                    <p:anim calcmode="lin" valueType="num">
                                      <p:cBhvr>
                                        <p:cTn id="8" dur="250" fill="hold"/>
                                        <p:tgtEl>
                                          <p:spTgt spid="4"/>
                                        </p:tgtEl>
                                        <p:attrNameLst>
                                          <p:attrName>ppt_h</p:attrName>
                                        </p:attrNameLst>
                                      </p:cBhvr>
                                      <p:tavLst>
                                        <p:tav tm="0">
                                          <p:val>
                                            <p:fltVal val="0"/>
                                          </p:val>
                                        </p:tav>
                                        <p:tav tm="100000">
                                          <p:val>
                                            <p:strVal val="#ppt_h"/>
                                          </p:val>
                                        </p:tav>
                                      </p:tavLst>
                                    </p:anim>
                                    <p:anim calcmode="lin" valueType="num">
                                      <p:cBhvr>
                                        <p:cTn id="9" dur="250" fill="hold"/>
                                        <p:tgtEl>
                                          <p:spTgt spid="4"/>
                                        </p:tgtEl>
                                        <p:attrNameLst>
                                          <p:attrName>style.rotation</p:attrName>
                                        </p:attrNameLst>
                                      </p:cBhvr>
                                      <p:tavLst>
                                        <p:tav tm="0">
                                          <p:val>
                                            <p:fltVal val="90"/>
                                          </p:val>
                                        </p:tav>
                                        <p:tav tm="100000">
                                          <p:val>
                                            <p:fltVal val="0"/>
                                          </p:val>
                                        </p:tav>
                                      </p:tavLst>
                                    </p:anim>
                                    <p:animEffect transition="in" filter="fade">
                                      <p:cBhvr>
                                        <p:cTn id="10"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F9CE5-E7E7-4684-CBEF-714F014120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FB9E7A-11D3-FDA5-618C-0EC53A23624E}"/>
              </a:ext>
            </a:extLst>
          </p:cNvPr>
          <p:cNvSpPr>
            <a:spLocks noGrp="1"/>
          </p:cNvSpPr>
          <p:nvPr>
            <p:ph sz="half" idx="1"/>
          </p:nvPr>
        </p:nvSpPr>
        <p:spPr>
          <a:xfrm>
            <a:off x="838200" y="1825625"/>
            <a:ext cx="5181600" cy="41384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062549D0-7076-3042-CD3B-7F4C2EC9AAD7}"/>
              </a:ext>
            </a:extLst>
          </p:cNvPr>
          <p:cNvSpPr>
            <a:spLocks noGrp="1"/>
          </p:cNvSpPr>
          <p:nvPr>
            <p:ph type="sldNum" sz="quarter" idx="12"/>
          </p:nvPr>
        </p:nvSpPr>
        <p:spPr/>
        <p:txBody>
          <a:bodyPr/>
          <a:lstStyle/>
          <a:p>
            <a:fld id="{254A2582-A702-F945-9A7F-3DE967D52B37}" type="slidenum">
              <a:rPr lang="en-US" smtClean="0"/>
              <a:t>‹#›</a:t>
            </a:fld>
            <a:endParaRPr lang="en-US"/>
          </a:p>
        </p:txBody>
      </p:sp>
      <p:pic>
        <p:nvPicPr>
          <p:cNvPr id="8" name="Picture 7">
            <a:extLst>
              <a:ext uri="{FF2B5EF4-FFF2-40B4-BE49-F238E27FC236}">
                <a16:creationId xmlns:a16="http://schemas.microsoft.com/office/drawing/2014/main" id="{3A5C257A-7CBD-9B6B-FDEA-E8498E357968}"/>
              </a:ext>
            </a:extLst>
          </p:cNvPr>
          <p:cNvPicPr>
            <a:picLocks noChangeAspect="1"/>
          </p:cNvPicPr>
          <p:nvPr userDrawn="1"/>
        </p:nvPicPr>
        <p:blipFill rotWithShape="1">
          <a:blip r:embed="rId2"/>
          <a:srcRect l="34870"/>
          <a:stretch/>
        </p:blipFill>
        <p:spPr>
          <a:xfrm>
            <a:off x="6496334" y="1807889"/>
            <a:ext cx="4857466" cy="4192387"/>
          </a:xfrm>
          <a:prstGeom prst="rect">
            <a:avLst/>
          </a:prstGeom>
        </p:spPr>
      </p:pic>
      <p:pic>
        <p:nvPicPr>
          <p:cNvPr id="9" name="Picture 8">
            <a:extLst>
              <a:ext uri="{FF2B5EF4-FFF2-40B4-BE49-F238E27FC236}">
                <a16:creationId xmlns:a16="http://schemas.microsoft.com/office/drawing/2014/main" id="{B45B80A6-38DF-557F-D86E-9EBD889ADEE1}"/>
              </a:ext>
            </a:extLst>
          </p:cNvPr>
          <p:cNvPicPr>
            <a:picLocks noChangeAspect="1"/>
          </p:cNvPicPr>
          <p:nvPr userDrawn="1"/>
        </p:nvPicPr>
        <p:blipFill>
          <a:blip r:embed="rId3"/>
          <a:stretch>
            <a:fillRect/>
          </a:stretch>
        </p:blipFill>
        <p:spPr>
          <a:xfrm>
            <a:off x="292289" y="6112474"/>
            <a:ext cx="2611822" cy="760801"/>
          </a:xfrm>
          <a:prstGeom prst="rect">
            <a:avLst/>
          </a:prstGeom>
        </p:spPr>
      </p:pic>
      <p:sp>
        <p:nvSpPr>
          <p:cNvPr id="4" name="Footer Placeholder 2">
            <a:extLst>
              <a:ext uri="{FF2B5EF4-FFF2-40B4-BE49-F238E27FC236}">
                <a16:creationId xmlns:a16="http://schemas.microsoft.com/office/drawing/2014/main" id="{3FEEE375-5C4F-BD07-44FA-45463FEB2060}"/>
              </a:ext>
            </a:extLst>
          </p:cNvPr>
          <p:cNvSpPr>
            <a:spLocks noGrp="1"/>
          </p:cNvSpPr>
          <p:nvPr>
            <p:ph type="ftr" sz="quarter" idx="11"/>
          </p:nvPr>
        </p:nvSpPr>
        <p:spPr>
          <a:xfrm>
            <a:off x="4038600" y="6356350"/>
            <a:ext cx="4114800" cy="365125"/>
          </a:xfrm>
        </p:spPr>
        <p:txBody>
          <a:bodyPr/>
          <a:lstStyle/>
          <a:p>
            <a:r>
              <a:rPr lang="en-US"/>
              <a:t>©2023 The Sher Method</a:t>
            </a:r>
            <a:endParaRPr lang="en-US" dirty="0"/>
          </a:p>
        </p:txBody>
      </p:sp>
    </p:spTree>
    <p:extLst>
      <p:ext uri="{BB962C8B-B14F-4D97-AF65-F5344CB8AC3E}">
        <p14:creationId xmlns:p14="http://schemas.microsoft.com/office/powerpoint/2010/main" val="3660917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62549D0-7076-3042-CD3B-7F4C2EC9AAD7}"/>
              </a:ext>
            </a:extLst>
          </p:cNvPr>
          <p:cNvSpPr>
            <a:spLocks noGrp="1"/>
          </p:cNvSpPr>
          <p:nvPr>
            <p:ph type="sldNum" sz="quarter" idx="12"/>
          </p:nvPr>
        </p:nvSpPr>
        <p:spPr/>
        <p:txBody>
          <a:bodyPr/>
          <a:lstStyle/>
          <a:p>
            <a:fld id="{254A2582-A702-F945-9A7F-3DE967D52B37}" type="slidenum">
              <a:rPr lang="en-US" smtClean="0"/>
              <a:t>‹#›</a:t>
            </a:fld>
            <a:endParaRPr lang="en-US"/>
          </a:p>
        </p:txBody>
      </p:sp>
      <p:pic>
        <p:nvPicPr>
          <p:cNvPr id="8" name="Picture 7">
            <a:extLst>
              <a:ext uri="{FF2B5EF4-FFF2-40B4-BE49-F238E27FC236}">
                <a16:creationId xmlns:a16="http://schemas.microsoft.com/office/drawing/2014/main" id="{3A5C257A-7CBD-9B6B-FDEA-E8498E357968}"/>
              </a:ext>
            </a:extLst>
          </p:cNvPr>
          <p:cNvPicPr>
            <a:picLocks noChangeAspect="1"/>
          </p:cNvPicPr>
          <p:nvPr userDrawn="1"/>
        </p:nvPicPr>
        <p:blipFill rotWithShape="1">
          <a:blip r:embed="rId2"/>
          <a:srcRect l="34870"/>
          <a:stretch/>
        </p:blipFill>
        <p:spPr>
          <a:xfrm>
            <a:off x="6179127" y="1099817"/>
            <a:ext cx="5731824" cy="4947029"/>
          </a:xfrm>
          <a:prstGeom prst="rect">
            <a:avLst/>
          </a:prstGeom>
        </p:spPr>
      </p:pic>
      <p:pic>
        <p:nvPicPr>
          <p:cNvPr id="9" name="Picture 8">
            <a:extLst>
              <a:ext uri="{FF2B5EF4-FFF2-40B4-BE49-F238E27FC236}">
                <a16:creationId xmlns:a16="http://schemas.microsoft.com/office/drawing/2014/main" id="{B45B80A6-38DF-557F-D86E-9EBD889ADEE1}"/>
              </a:ext>
            </a:extLst>
          </p:cNvPr>
          <p:cNvPicPr>
            <a:picLocks noChangeAspect="1"/>
          </p:cNvPicPr>
          <p:nvPr userDrawn="1"/>
        </p:nvPicPr>
        <p:blipFill>
          <a:blip r:embed="rId3"/>
          <a:stretch>
            <a:fillRect/>
          </a:stretch>
        </p:blipFill>
        <p:spPr>
          <a:xfrm>
            <a:off x="292289" y="6112474"/>
            <a:ext cx="2611822" cy="760801"/>
          </a:xfrm>
          <a:prstGeom prst="rect">
            <a:avLst/>
          </a:prstGeom>
        </p:spPr>
      </p:pic>
      <p:sp>
        <p:nvSpPr>
          <p:cNvPr id="4" name="Footer Placeholder 2">
            <a:extLst>
              <a:ext uri="{FF2B5EF4-FFF2-40B4-BE49-F238E27FC236}">
                <a16:creationId xmlns:a16="http://schemas.microsoft.com/office/drawing/2014/main" id="{3FEEE375-5C4F-BD07-44FA-45463FEB2060}"/>
              </a:ext>
            </a:extLst>
          </p:cNvPr>
          <p:cNvSpPr>
            <a:spLocks noGrp="1"/>
          </p:cNvSpPr>
          <p:nvPr>
            <p:ph type="ftr" sz="quarter" idx="11"/>
          </p:nvPr>
        </p:nvSpPr>
        <p:spPr>
          <a:xfrm>
            <a:off x="4038600" y="6356350"/>
            <a:ext cx="4114800" cy="365125"/>
          </a:xfrm>
        </p:spPr>
        <p:txBody>
          <a:bodyPr/>
          <a:lstStyle/>
          <a:p>
            <a:r>
              <a:rPr lang="en-US"/>
              <a:t>©2023 The Sher Method</a:t>
            </a:r>
            <a:endParaRPr lang="en-US" dirty="0"/>
          </a:p>
        </p:txBody>
      </p:sp>
      <p:pic>
        <p:nvPicPr>
          <p:cNvPr id="5" name="Picture 4">
            <a:extLst>
              <a:ext uri="{FF2B5EF4-FFF2-40B4-BE49-F238E27FC236}">
                <a16:creationId xmlns:a16="http://schemas.microsoft.com/office/drawing/2014/main" id="{1E5D3F82-8FD5-7136-EAB5-4687813FB04C}"/>
              </a:ext>
            </a:extLst>
          </p:cNvPr>
          <p:cNvPicPr>
            <a:picLocks noChangeAspect="1"/>
          </p:cNvPicPr>
          <p:nvPr userDrawn="1"/>
        </p:nvPicPr>
        <p:blipFill rotWithShape="1">
          <a:blip r:embed="rId4"/>
          <a:srcRect l="6755" t="11919" r="21991"/>
          <a:stretch/>
        </p:blipFill>
        <p:spPr>
          <a:xfrm>
            <a:off x="100039" y="2571276"/>
            <a:ext cx="3468451" cy="3429000"/>
          </a:xfrm>
          <a:prstGeom prst="rect">
            <a:avLst/>
          </a:prstGeom>
        </p:spPr>
      </p:pic>
      <p:sp>
        <p:nvSpPr>
          <p:cNvPr id="6" name="TextBox 5">
            <a:extLst>
              <a:ext uri="{FF2B5EF4-FFF2-40B4-BE49-F238E27FC236}">
                <a16:creationId xmlns:a16="http://schemas.microsoft.com/office/drawing/2014/main" id="{AF2DCBD1-82C4-89D8-E905-0C8E32B4E677}"/>
              </a:ext>
            </a:extLst>
          </p:cNvPr>
          <p:cNvSpPr txBox="1"/>
          <p:nvPr userDrawn="1"/>
        </p:nvSpPr>
        <p:spPr>
          <a:xfrm>
            <a:off x="3568490" y="5225378"/>
            <a:ext cx="2250189" cy="830997"/>
          </a:xfrm>
          <a:prstGeom prst="rect">
            <a:avLst/>
          </a:prstGeom>
          <a:noFill/>
        </p:spPr>
        <p:txBody>
          <a:bodyPr wrap="square" rtlCol="0">
            <a:spAutoFit/>
          </a:bodyPr>
          <a:lstStyle/>
          <a:p>
            <a:r>
              <a:rPr lang="en-US" sz="1200" dirty="0">
                <a:solidFill>
                  <a:schemeClr val="accent1"/>
                </a:solidFill>
              </a:rPr>
              <a:t>Presented by:</a:t>
            </a:r>
          </a:p>
          <a:p>
            <a:r>
              <a:rPr lang="en-US" sz="1200" dirty="0">
                <a:solidFill>
                  <a:schemeClr val="accent1"/>
                </a:solidFill>
              </a:rPr>
              <a:t>Rhonda L. Sher, </a:t>
            </a:r>
          </a:p>
          <a:p>
            <a:r>
              <a:rPr lang="en-US" sz="1200" dirty="0">
                <a:solidFill>
                  <a:schemeClr val="accent1"/>
                </a:solidFill>
              </a:rPr>
              <a:t>Founder, The Sher </a:t>
            </a:r>
            <a:r>
              <a:rPr lang="en-US" sz="1200" dirty="0" err="1">
                <a:solidFill>
                  <a:schemeClr val="accent1"/>
                </a:solidFill>
              </a:rPr>
              <a:t>Methond</a:t>
            </a:r>
            <a:br>
              <a:rPr lang="en-US" sz="1200" dirty="0">
                <a:solidFill>
                  <a:schemeClr val="accent1"/>
                </a:solidFill>
              </a:rPr>
            </a:br>
            <a:r>
              <a:rPr lang="en-US" sz="1200" dirty="0">
                <a:solidFill>
                  <a:schemeClr val="accent1"/>
                </a:solidFill>
              </a:rPr>
              <a:t>and “</a:t>
            </a:r>
            <a:r>
              <a:rPr lang="en-US" sz="1200" dirty="0" err="1">
                <a:solidFill>
                  <a:schemeClr val="accent1"/>
                </a:solidFill>
              </a:rPr>
              <a:t>Linkedin</a:t>
            </a:r>
            <a:r>
              <a:rPr lang="en-US" sz="1200" dirty="0">
                <a:solidFill>
                  <a:schemeClr val="accent1"/>
                </a:solidFill>
              </a:rPr>
              <a:t> Diva”</a:t>
            </a:r>
          </a:p>
        </p:txBody>
      </p:sp>
    </p:spTree>
    <p:extLst>
      <p:ext uri="{BB962C8B-B14F-4D97-AF65-F5344CB8AC3E}">
        <p14:creationId xmlns:p14="http://schemas.microsoft.com/office/powerpoint/2010/main" val="62661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62549D0-7076-3042-CD3B-7F4C2EC9AAD7}"/>
              </a:ext>
            </a:extLst>
          </p:cNvPr>
          <p:cNvSpPr>
            <a:spLocks noGrp="1"/>
          </p:cNvSpPr>
          <p:nvPr>
            <p:ph type="sldNum" sz="quarter" idx="12"/>
          </p:nvPr>
        </p:nvSpPr>
        <p:spPr/>
        <p:txBody>
          <a:bodyPr/>
          <a:lstStyle/>
          <a:p>
            <a:fld id="{254A2582-A702-F945-9A7F-3DE967D52B37}" type="slidenum">
              <a:rPr lang="en-US" smtClean="0"/>
              <a:t>‹#›</a:t>
            </a:fld>
            <a:endParaRPr lang="en-US"/>
          </a:p>
        </p:txBody>
      </p:sp>
      <p:pic>
        <p:nvPicPr>
          <p:cNvPr id="9" name="Picture 8">
            <a:extLst>
              <a:ext uri="{FF2B5EF4-FFF2-40B4-BE49-F238E27FC236}">
                <a16:creationId xmlns:a16="http://schemas.microsoft.com/office/drawing/2014/main" id="{B45B80A6-38DF-557F-D86E-9EBD889ADEE1}"/>
              </a:ext>
            </a:extLst>
          </p:cNvPr>
          <p:cNvPicPr>
            <a:picLocks noChangeAspect="1"/>
          </p:cNvPicPr>
          <p:nvPr userDrawn="1"/>
        </p:nvPicPr>
        <p:blipFill>
          <a:blip r:embed="rId2"/>
          <a:stretch>
            <a:fillRect/>
          </a:stretch>
        </p:blipFill>
        <p:spPr>
          <a:xfrm>
            <a:off x="292289" y="6112474"/>
            <a:ext cx="2611822" cy="760801"/>
          </a:xfrm>
          <a:prstGeom prst="rect">
            <a:avLst/>
          </a:prstGeom>
        </p:spPr>
      </p:pic>
      <p:sp>
        <p:nvSpPr>
          <p:cNvPr id="4" name="Footer Placeholder 2">
            <a:extLst>
              <a:ext uri="{FF2B5EF4-FFF2-40B4-BE49-F238E27FC236}">
                <a16:creationId xmlns:a16="http://schemas.microsoft.com/office/drawing/2014/main" id="{3FEEE375-5C4F-BD07-44FA-45463FEB2060}"/>
              </a:ext>
            </a:extLst>
          </p:cNvPr>
          <p:cNvSpPr>
            <a:spLocks noGrp="1"/>
          </p:cNvSpPr>
          <p:nvPr>
            <p:ph type="ftr" sz="quarter" idx="11"/>
          </p:nvPr>
        </p:nvSpPr>
        <p:spPr>
          <a:xfrm>
            <a:off x="4038600" y="6356350"/>
            <a:ext cx="4114800" cy="365125"/>
          </a:xfrm>
        </p:spPr>
        <p:txBody>
          <a:bodyPr/>
          <a:lstStyle/>
          <a:p>
            <a:r>
              <a:rPr lang="en-US"/>
              <a:t>©2023 The Sher Method</a:t>
            </a:r>
            <a:endParaRPr lang="en-US" dirty="0"/>
          </a:p>
        </p:txBody>
      </p:sp>
      <p:pic>
        <p:nvPicPr>
          <p:cNvPr id="5" name="Picture 4">
            <a:extLst>
              <a:ext uri="{FF2B5EF4-FFF2-40B4-BE49-F238E27FC236}">
                <a16:creationId xmlns:a16="http://schemas.microsoft.com/office/drawing/2014/main" id="{1E5D3F82-8FD5-7136-EAB5-4687813FB04C}"/>
              </a:ext>
            </a:extLst>
          </p:cNvPr>
          <p:cNvPicPr>
            <a:picLocks noChangeAspect="1"/>
          </p:cNvPicPr>
          <p:nvPr userDrawn="1"/>
        </p:nvPicPr>
        <p:blipFill rotWithShape="1">
          <a:blip r:embed="rId3"/>
          <a:srcRect l="6755" t="11919" r="21991"/>
          <a:stretch/>
        </p:blipFill>
        <p:spPr>
          <a:xfrm>
            <a:off x="100039" y="2571276"/>
            <a:ext cx="3468451" cy="3429000"/>
          </a:xfrm>
          <a:prstGeom prst="rect">
            <a:avLst/>
          </a:prstGeom>
        </p:spPr>
      </p:pic>
    </p:spTree>
    <p:extLst>
      <p:ext uri="{BB962C8B-B14F-4D97-AF65-F5344CB8AC3E}">
        <p14:creationId xmlns:p14="http://schemas.microsoft.com/office/powerpoint/2010/main" val="4293125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5CB26-02DA-3C51-2EBA-2669EE3F4C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95B305-640D-D019-5FCE-EC362308E5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C63216-3916-B5CA-C4F9-4391430CF3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3DE9AD3-4BA2-578D-1191-1EE005AFDC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1E8812-CD42-C424-225F-08585BE375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224A63-27C5-EFC1-8F9D-D3518B868756}"/>
              </a:ext>
            </a:extLst>
          </p:cNvPr>
          <p:cNvSpPr>
            <a:spLocks noGrp="1"/>
          </p:cNvSpPr>
          <p:nvPr>
            <p:ph type="dt" sz="half" idx="10"/>
          </p:nvPr>
        </p:nvSpPr>
        <p:spPr/>
        <p:txBody>
          <a:bodyPr/>
          <a:lstStyle/>
          <a:p>
            <a:endParaRPr lang="en-US"/>
          </a:p>
        </p:txBody>
      </p:sp>
      <p:sp>
        <p:nvSpPr>
          <p:cNvPr id="9" name="Slide Number Placeholder 8">
            <a:extLst>
              <a:ext uri="{FF2B5EF4-FFF2-40B4-BE49-F238E27FC236}">
                <a16:creationId xmlns:a16="http://schemas.microsoft.com/office/drawing/2014/main" id="{B03769E6-0AAE-2281-AE04-7B1A24487A42}"/>
              </a:ext>
            </a:extLst>
          </p:cNvPr>
          <p:cNvSpPr>
            <a:spLocks noGrp="1"/>
          </p:cNvSpPr>
          <p:nvPr>
            <p:ph type="sldNum" sz="quarter" idx="12"/>
          </p:nvPr>
        </p:nvSpPr>
        <p:spPr/>
        <p:txBody>
          <a:bodyPr/>
          <a:lstStyle/>
          <a:p>
            <a:fld id="{254A2582-A702-F945-9A7F-3DE967D52B37}" type="slidenum">
              <a:rPr lang="en-US" smtClean="0"/>
              <a:t>‹#›</a:t>
            </a:fld>
            <a:endParaRPr lang="en-US"/>
          </a:p>
        </p:txBody>
      </p:sp>
      <p:sp>
        <p:nvSpPr>
          <p:cNvPr id="10" name="Footer Placeholder 2">
            <a:extLst>
              <a:ext uri="{FF2B5EF4-FFF2-40B4-BE49-F238E27FC236}">
                <a16:creationId xmlns:a16="http://schemas.microsoft.com/office/drawing/2014/main" id="{0D16D943-4116-9F8F-990A-0BE1B5527B48}"/>
              </a:ext>
            </a:extLst>
          </p:cNvPr>
          <p:cNvSpPr>
            <a:spLocks noGrp="1"/>
          </p:cNvSpPr>
          <p:nvPr>
            <p:ph type="ftr" sz="quarter" idx="11"/>
          </p:nvPr>
        </p:nvSpPr>
        <p:spPr>
          <a:xfrm>
            <a:off x="4038600" y="6356350"/>
            <a:ext cx="4114800" cy="365125"/>
          </a:xfrm>
        </p:spPr>
        <p:txBody>
          <a:bodyPr/>
          <a:lstStyle/>
          <a:p>
            <a:r>
              <a:rPr lang="en-US"/>
              <a:t>©2023 The Sher Method</a:t>
            </a:r>
            <a:endParaRPr lang="en-US" dirty="0"/>
          </a:p>
        </p:txBody>
      </p:sp>
    </p:spTree>
    <p:extLst>
      <p:ext uri="{BB962C8B-B14F-4D97-AF65-F5344CB8AC3E}">
        <p14:creationId xmlns:p14="http://schemas.microsoft.com/office/powerpoint/2010/main" val="2518044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F3086-6212-8B75-9C13-1CDA5531D58F}"/>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4B845EE8-8D7F-72B8-03DD-528FAB68A2BE}"/>
              </a:ext>
            </a:extLst>
          </p:cNvPr>
          <p:cNvSpPr>
            <a:spLocks noGrp="1"/>
          </p:cNvSpPr>
          <p:nvPr>
            <p:ph type="sldNum" sz="quarter" idx="12"/>
          </p:nvPr>
        </p:nvSpPr>
        <p:spPr>
          <a:xfrm>
            <a:off x="9156511" y="6356349"/>
            <a:ext cx="2743200" cy="365125"/>
          </a:xfrm>
        </p:spPr>
        <p:txBody>
          <a:bodyPr/>
          <a:lstStyle>
            <a:lvl1pPr>
              <a:defRPr>
                <a:solidFill>
                  <a:schemeClr val="accent1"/>
                </a:solidFill>
              </a:defRPr>
            </a:lvl1pPr>
          </a:lstStyle>
          <a:p>
            <a:fld id="{254A2582-A702-F945-9A7F-3DE967D52B37}" type="slidenum">
              <a:rPr lang="en-US" smtClean="0"/>
              <a:pPr/>
              <a:t>‹#›</a:t>
            </a:fld>
            <a:endParaRPr lang="en-US" dirty="0"/>
          </a:p>
        </p:txBody>
      </p:sp>
      <p:pic>
        <p:nvPicPr>
          <p:cNvPr id="7" name="Picture 6">
            <a:extLst>
              <a:ext uri="{FF2B5EF4-FFF2-40B4-BE49-F238E27FC236}">
                <a16:creationId xmlns:a16="http://schemas.microsoft.com/office/drawing/2014/main" id="{B508500A-0599-7BEF-C403-2238930BC290}"/>
              </a:ext>
            </a:extLst>
          </p:cNvPr>
          <p:cNvPicPr>
            <a:picLocks noChangeAspect="1"/>
          </p:cNvPicPr>
          <p:nvPr userDrawn="1"/>
        </p:nvPicPr>
        <p:blipFill>
          <a:blip r:embed="rId2"/>
          <a:stretch>
            <a:fillRect/>
          </a:stretch>
        </p:blipFill>
        <p:spPr>
          <a:xfrm>
            <a:off x="123323" y="6264459"/>
            <a:ext cx="1884381" cy="548904"/>
          </a:xfrm>
          <a:prstGeom prst="rect">
            <a:avLst/>
          </a:prstGeom>
        </p:spPr>
      </p:pic>
      <p:sp>
        <p:nvSpPr>
          <p:cNvPr id="8" name="Rectangle 7">
            <a:extLst>
              <a:ext uri="{FF2B5EF4-FFF2-40B4-BE49-F238E27FC236}">
                <a16:creationId xmlns:a16="http://schemas.microsoft.com/office/drawing/2014/main" id="{545BA233-7D31-1FAA-3C6A-D4923F82D373}"/>
              </a:ext>
            </a:extLst>
          </p:cNvPr>
          <p:cNvSpPr/>
          <p:nvPr userDrawn="1"/>
        </p:nvSpPr>
        <p:spPr>
          <a:xfrm>
            <a:off x="0" y="0"/>
            <a:ext cx="12191999" cy="6198157"/>
          </a:xfrm>
          <a:prstGeom prst="rect">
            <a:avLst/>
          </a:prstGeom>
          <a:gradFill flip="none" rotWithShape="1">
            <a:gsLst>
              <a:gs pos="0">
                <a:srgbClr val="0182FE">
                  <a:shade val="30000"/>
                  <a:satMod val="115000"/>
                </a:srgbClr>
              </a:gs>
              <a:gs pos="50000">
                <a:srgbClr val="0182FE">
                  <a:shade val="67500"/>
                  <a:satMod val="115000"/>
                </a:srgbClr>
              </a:gs>
              <a:gs pos="100000">
                <a:srgbClr val="0182FE">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56F5260C-8AF6-434D-9AE2-C1301BEF5A87}"/>
              </a:ext>
            </a:extLst>
          </p:cNvPr>
          <p:cNvSpPr>
            <a:spLocks noGrp="1"/>
          </p:cNvSpPr>
          <p:nvPr>
            <p:ph type="ftr" sz="quarter" idx="11"/>
          </p:nvPr>
        </p:nvSpPr>
        <p:spPr>
          <a:xfrm>
            <a:off x="4038600" y="6356350"/>
            <a:ext cx="4114800" cy="365125"/>
          </a:xfrm>
        </p:spPr>
        <p:txBody>
          <a:bodyPr/>
          <a:lstStyle/>
          <a:p>
            <a:r>
              <a:rPr lang="en-US"/>
              <a:t>©2023 The Sher Method</a:t>
            </a:r>
            <a:endParaRPr lang="en-US" dirty="0"/>
          </a:p>
        </p:txBody>
      </p:sp>
    </p:spTree>
    <p:extLst>
      <p:ext uri="{BB962C8B-B14F-4D97-AF65-F5344CB8AC3E}">
        <p14:creationId xmlns:p14="http://schemas.microsoft.com/office/powerpoint/2010/main" val="6365497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D47EEB-1AAF-0E3E-082E-782647BA0ABE}"/>
              </a:ext>
            </a:extLst>
          </p:cNvPr>
          <p:cNvSpPr/>
          <p:nvPr userDrawn="1"/>
        </p:nvSpPr>
        <p:spPr>
          <a:xfrm>
            <a:off x="1" y="0"/>
            <a:ext cx="12191999" cy="6198157"/>
          </a:xfrm>
          <a:prstGeom prst="rect">
            <a:avLst/>
          </a:prstGeom>
          <a:gradFill flip="none" rotWithShape="1">
            <a:gsLst>
              <a:gs pos="0">
                <a:srgbClr val="0182FE">
                  <a:shade val="30000"/>
                  <a:satMod val="115000"/>
                </a:srgbClr>
              </a:gs>
              <a:gs pos="50000">
                <a:srgbClr val="0182FE">
                  <a:shade val="67500"/>
                  <a:satMod val="115000"/>
                </a:srgbClr>
              </a:gs>
              <a:gs pos="100000">
                <a:srgbClr val="0182FE">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0F3086-6212-8B75-9C13-1CDA5531D58F}"/>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249FDB61-2893-5FDA-A87E-6BB0F232AF8B}"/>
              </a:ext>
            </a:extLst>
          </p:cNvPr>
          <p:cNvSpPr>
            <a:spLocks noGrp="1"/>
          </p:cNvSpPr>
          <p:nvPr>
            <p:ph type="ftr" sz="quarter" idx="11"/>
          </p:nvPr>
        </p:nvSpPr>
        <p:spPr/>
        <p:txBody>
          <a:bodyPr/>
          <a:lstStyle>
            <a:lvl1pPr>
              <a:defRPr>
                <a:solidFill>
                  <a:schemeClr val="accent1"/>
                </a:solidFill>
              </a:defRPr>
            </a:lvl1pPr>
          </a:lstStyle>
          <a:p>
            <a:r>
              <a:rPr lang="en-US" dirty="0"/>
              <a:t>©2023 The Sher Method</a:t>
            </a:r>
          </a:p>
        </p:txBody>
      </p:sp>
      <p:sp>
        <p:nvSpPr>
          <p:cNvPr id="5" name="Slide Number Placeholder 4">
            <a:extLst>
              <a:ext uri="{FF2B5EF4-FFF2-40B4-BE49-F238E27FC236}">
                <a16:creationId xmlns:a16="http://schemas.microsoft.com/office/drawing/2014/main" id="{4B845EE8-8D7F-72B8-03DD-528FAB68A2BE}"/>
              </a:ext>
            </a:extLst>
          </p:cNvPr>
          <p:cNvSpPr>
            <a:spLocks noGrp="1"/>
          </p:cNvSpPr>
          <p:nvPr>
            <p:ph type="sldNum" sz="quarter" idx="12"/>
          </p:nvPr>
        </p:nvSpPr>
        <p:spPr>
          <a:xfrm>
            <a:off x="9156511" y="6356349"/>
            <a:ext cx="2743200" cy="365125"/>
          </a:xfrm>
        </p:spPr>
        <p:txBody>
          <a:bodyPr/>
          <a:lstStyle>
            <a:lvl1pPr>
              <a:defRPr>
                <a:solidFill>
                  <a:schemeClr val="accent1"/>
                </a:solidFill>
              </a:defRPr>
            </a:lvl1pPr>
          </a:lstStyle>
          <a:p>
            <a:fld id="{254A2582-A702-F945-9A7F-3DE967D52B37}" type="slidenum">
              <a:rPr lang="en-US" smtClean="0"/>
              <a:pPr/>
              <a:t>‹#›</a:t>
            </a:fld>
            <a:endParaRPr lang="en-US" dirty="0"/>
          </a:p>
        </p:txBody>
      </p:sp>
      <p:sp>
        <p:nvSpPr>
          <p:cNvPr id="3" name="Content Placeholder 2">
            <a:extLst>
              <a:ext uri="{FF2B5EF4-FFF2-40B4-BE49-F238E27FC236}">
                <a16:creationId xmlns:a16="http://schemas.microsoft.com/office/drawing/2014/main" id="{33BB9065-E82D-38F0-82DD-714A2BE3E7A9}"/>
              </a:ext>
            </a:extLst>
          </p:cNvPr>
          <p:cNvSpPr>
            <a:spLocks noGrp="1"/>
          </p:cNvSpPr>
          <p:nvPr>
            <p:ph idx="1"/>
          </p:nvPr>
        </p:nvSpPr>
        <p:spPr>
          <a:xfrm>
            <a:off x="838200" y="1825625"/>
            <a:ext cx="10515600" cy="4193038"/>
          </a:xfrm>
        </p:spPr>
        <p:txBody>
          <a:bodyPr/>
          <a:lstStyle>
            <a:lvl1pPr>
              <a:defRPr>
                <a:solidFill>
                  <a:schemeClr val="bg1"/>
                </a:solidFill>
              </a:defRPr>
            </a:lvl1pPr>
            <a:lvl2pPr marL="685800" indent="-228600">
              <a:buSzPct val="80000"/>
              <a:buFont typeface="Wingdings" pitchFamily="2" charset="2"/>
              <a:buChar char="Ø"/>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2668FE72-FEF3-57B7-592D-C332661FBA11}"/>
              </a:ext>
            </a:extLst>
          </p:cNvPr>
          <p:cNvPicPr>
            <a:picLocks noChangeAspect="1"/>
          </p:cNvPicPr>
          <p:nvPr userDrawn="1"/>
        </p:nvPicPr>
        <p:blipFill>
          <a:blip r:embed="rId2"/>
          <a:stretch>
            <a:fillRect/>
          </a:stretch>
        </p:blipFill>
        <p:spPr>
          <a:xfrm>
            <a:off x="123323" y="6264459"/>
            <a:ext cx="1884381" cy="548904"/>
          </a:xfrm>
          <a:prstGeom prst="rect">
            <a:avLst/>
          </a:prstGeom>
        </p:spPr>
      </p:pic>
    </p:spTree>
    <p:extLst>
      <p:ext uri="{BB962C8B-B14F-4D97-AF65-F5344CB8AC3E}">
        <p14:creationId xmlns:p14="http://schemas.microsoft.com/office/powerpoint/2010/main" val="14607808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F3086-6212-8B75-9C13-1CDA5531D58F}"/>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4B845EE8-8D7F-72B8-03DD-528FAB68A2BE}"/>
              </a:ext>
            </a:extLst>
          </p:cNvPr>
          <p:cNvSpPr>
            <a:spLocks noGrp="1"/>
          </p:cNvSpPr>
          <p:nvPr>
            <p:ph type="sldNum" sz="quarter" idx="12"/>
          </p:nvPr>
        </p:nvSpPr>
        <p:spPr>
          <a:xfrm>
            <a:off x="9156511" y="6356349"/>
            <a:ext cx="2743200" cy="365125"/>
          </a:xfrm>
        </p:spPr>
        <p:txBody>
          <a:bodyPr/>
          <a:lstStyle>
            <a:lvl1pPr>
              <a:defRPr>
                <a:solidFill>
                  <a:schemeClr val="accent1"/>
                </a:solidFill>
              </a:defRPr>
            </a:lvl1pPr>
          </a:lstStyle>
          <a:p>
            <a:fld id="{254A2582-A702-F945-9A7F-3DE967D52B37}" type="slidenum">
              <a:rPr lang="en-US" smtClean="0"/>
              <a:pPr/>
              <a:t>‹#›</a:t>
            </a:fld>
            <a:endParaRPr lang="en-US" dirty="0"/>
          </a:p>
        </p:txBody>
      </p:sp>
      <p:sp>
        <p:nvSpPr>
          <p:cNvPr id="3" name="Content Placeholder 2">
            <a:extLst>
              <a:ext uri="{FF2B5EF4-FFF2-40B4-BE49-F238E27FC236}">
                <a16:creationId xmlns:a16="http://schemas.microsoft.com/office/drawing/2014/main" id="{33BB9065-E82D-38F0-82DD-714A2BE3E7A9}"/>
              </a:ext>
            </a:extLst>
          </p:cNvPr>
          <p:cNvSpPr>
            <a:spLocks noGrp="1"/>
          </p:cNvSpPr>
          <p:nvPr>
            <p:ph idx="1"/>
          </p:nvPr>
        </p:nvSpPr>
        <p:spPr>
          <a:xfrm>
            <a:off x="838200" y="1825625"/>
            <a:ext cx="10515600" cy="41930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2668FE72-FEF3-57B7-592D-C332661FBA11}"/>
              </a:ext>
            </a:extLst>
          </p:cNvPr>
          <p:cNvPicPr>
            <a:picLocks noChangeAspect="1"/>
          </p:cNvPicPr>
          <p:nvPr userDrawn="1"/>
        </p:nvPicPr>
        <p:blipFill>
          <a:blip r:embed="rId2"/>
          <a:stretch>
            <a:fillRect/>
          </a:stretch>
        </p:blipFill>
        <p:spPr>
          <a:xfrm>
            <a:off x="123323" y="6264459"/>
            <a:ext cx="1884381" cy="548904"/>
          </a:xfrm>
          <a:prstGeom prst="rect">
            <a:avLst/>
          </a:prstGeom>
        </p:spPr>
      </p:pic>
      <p:sp>
        <p:nvSpPr>
          <p:cNvPr id="6" name="Footer Placeholder 2">
            <a:extLst>
              <a:ext uri="{FF2B5EF4-FFF2-40B4-BE49-F238E27FC236}">
                <a16:creationId xmlns:a16="http://schemas.microsoft.com/office/drawing/2014/main" id="{829045C8-A4E1-E7CE-837D-E3C00E6CC06D}"/>
              </a:ext>
            </a:extLst>
          </p:cNvPr>
          <p:cNvSpPr>
            <a:spLocks noGrp="1"/>
          </p:cNvSpPr>
          <p:nvPr>
            <p:ph type="ftr" sz="quarter" idx="11"/>
          </p:nvPr>
        </p:nvSpPr>
        <p:spPr>
          <a:xfrm>
            <a:off x="4038600" y="6356350"/>
            <a:ext cx="4114800" cy="365125"/>
          </a:xfrm>
        </p:spPr>
        <p:txBody>
          <a:bodyPr/>
          <a:lstStyle/>
          <a:p>
            <a:r>
              <a:rPr lang="en-US"/>
              <a:t>©2023 The Sher Method</a:t>
            </a:r>
            <a:endParaRPr lang="en-US" dirty="0"/>
          </a:p>
        </p:txBody>
      </p:sp>
    </p:spTree>
    <p:extLst>
      <p:ext uri="{BB962C8B-B14F-4D97-AF65-F5344CB8AC3E}">
        <p14:creationId xmlns:p14="http://schemas.microsoft.com/office/powerpoint/2010/main" val="13969742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CDF77E-963E-DFA4-3020-5B9E07D711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15E261-E106-0355-5D86-AE78FC437E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79866-AAB5-98B1-9436-3D76399638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D457E27-3C59-7887-D5F9-B4506F0D45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©2023 The Sher Method</a:t>
            </a:r>
          </a:p>
        </p:txBody>
      </p:sp>
      <p:sp>
        <p:nvSpPr>
          <p:cNvPr id="6" name="Slide Number Placeholder 5">
            <a:extLst>
              <a:ext uri="{FF2B5EF4-FFF2-40B4-BE49-F238E27FC236}">
                <a16:creationId xmlns:a16="http://schemas.microsoft.com/office/drawing/2014/main" id="{77DA3A00-04AA-36AB-8FA5-11F19711C9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4A2582-A702-F945-9A7F-3DE967D52B37}" type="slidenum">
              <a:rPr lang="en-US" smtClean="0"/>
              <a:t>‹#›</a:t>
            </a:fld>
            <a:endParaRPr lang="en-US"/>
          </a:p>
        </p:txBody>
      </p:sp>
    </p:spTree>
    <p:extLst>
      <p:ext uri="{BB962C8B-B14F-4D97-AF65-F5344CB8AC3E}">
        <p14:creationId xmlns:p14="http://schemas.microsoft.com/office/powerpoint/2010/main" val="1943963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CDF77E-963E-DFA4-3020-5B9E07D711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15E261-E106-0355-5D86-AE78FC437E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79866-AAB5-98B1-9436-3D76399638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D457E27-3C59-7887-D5F9-B4506F0D45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©2023 The Sher Method</a:t>
            </a:r>
          </a:p>
        </p:txBody>
      </p:sp>
      <p:sp>
        <p:nvSpPr>
          <p:cNvPr id="6" name="Slide Number Placeholder 5">
            <a:extLst>
              <a:ext uri="{FF2B5EF4-FFF2-40B4-BE49-F238E27FC236}">
                <a16:creationId xmlns:a16="http://schemas.microsoft.com/office/drawing/2014/main" id="{77DA3A00-04AA-36AB-8FA5-11F19711C9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4A2582-A702-F945-9A7F-3DE967D52B37}" type="slidenum">
              <a:rPr lang="en-US" smtClean="0"/>
              <a:t>‹#›</a:t>
            </a:fld>
            <a:endParaRPr lang="en-US"/>
          </a:p>
        </p:txBody>
      </p:sp>
    </p:spTree>
    <p:extLst>
      <p:ext uri="{BB962C8B-B14F-4D97-AF65-F5344CB8AC3E}">
        <p14:creationId xmlns:p14="http://schemas.microsoft.com/office/powerpoint/2010/main" val="236029177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3.xml"/><Relationship Id="rId5" Type="http://schemas.openxmlformats.org/officeDocument/2006/relationships/image" Target="../media/image7.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hyperlink" Target="https://www.wallpaperflare.com/search?wallpaper=lago" TargetMode="External"/><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hyperlink" Target="https://www.wallpaperflare.com/search?wallpaper=lago" TargetMode="Externa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hyperlink" Target="https://www.duperrin.com/english/2014/02/05/employee-journey-work-environment/" TargetMode="External"/><Relationship Id="rId2" Type="http://schemas.openxmlformats.org/officeDocument/2006/relationships/image" Target="../media/image34.jp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10.xml"/><Relationship Id="rId4" Type="http://schemas.openxmlformats.org/officeDocument/2006/relationships/hyperlink" Target="https://en.wikipedia.org/wiki/Dogs_at_polling_stations" TargetMode="External"/></Relationships>
</file>

<file path=ppt/slides/_rels/slide33.xml.rels><?xml version="1.0" encoding="UTF-8" standalone="yes"?>
<Relationships xmlns="http://schemas.openxmlformats.org/package/2006/relationships"><Relationship Id="rId2" Type="http://schemas.openxmlformats.org/officeDocument/2006/relationships/hyperlink" Target="http://www.linkedinrhonda.com/" TargetMode="Externa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81734B-AC72-374A-54CF-28D8A771EFAE}"/>
              </a:ext>
            </a:extLst>
          </p:cNvPr>
          <p:cNvPicPr>
            <a:picLocks noChangeAspect="1"/>
          </p:cNvPicPr>
          <p:nvPr/>
        </p:nvPicPr>
        <p:blipFill rotWithShape="1">
          <a:blip r:embed="rId2"/>
          <a:srcRect l="35706"/>
          <a:stretch/>
        </p:blipFill>
        <p:spPr>
          <a:xfrm>
            <a:off x="6096000" y="870964"/>
            <a:ext cx="5851527" cy="5116072"/>
          </a:xfrm>
          <a:prstGeom prst="rect">
            <a:avLst/>
          </a:prstGeom>
        </p:spPr>
      </p:pic>
      <p:pic>
        <p:nvPicPr>
          <p:cNvPr id="5" name="Picture 4">
            <a:extLst>
              <a:ext uri="{FF2B5EF4-FFF2-40B4-BE49-F238E27FC236}">
                <a16:creationId xmlns:a16="http://schemas.microsoft.com/office/drawing/2014/main" id="{EFBF6C9A-8BB3-5E18-A85B-F3894AD870AD}"/>
              </a:ext>
            </a:extLst>
          </p:cNvPr>
          <p:cNvPicPr>
            <a:picLocks noChangeAspect="1"/>
          </p:cNvPicPr>
          <p:nvPr/>
        </p:nvPicPr>
        <p:blipFill>
          <a:blip r:embed="rId3"/>
          <a:stretch>
            <a:fillRect/>
          </a:stretch>
        </p:blipFill>
        <p:spPr>
          <a:xfrm>
            <a:off x="565182" y="166064"/>
            <a:ext cx="4117349" cy="1199349"/>
          </a:xfrm>
          <a:prstGeom prst="rect">
            <a:avLst/>
          </a:prstGeom>
        </p:spPr>
      </p:pic>
      <p:pic>
        <p:nvPicPr>
          <p:cNvPr id="6" name="Picture 5">
            <a:extLst>
              <a:ext uri="{FF2B5EF4-FFF2-40B4-BE49-F238E27FC236}">
                <a16:creationId xmlns:a16="http://schemas.microsoft.com/office/drawing/2014/main" id="{4262306B-B8E7-F2EA-4031-3924AF33F028}"/>
              </a:ext>
            </a:extLst>
          </p:cNvPr>
          <p:cNvPicPr>
            <a:picLocks noChangeAspect="1"/>
          </p:cNvPicPr>
          <p:nvPr/>
        </p:nvPicPr>
        <p:blipFill rotWithShape="1">
          <a:blip r:embed="rId4"/>
          <a:srcRect l="6755" t="11919" r="21991"/>
          <a:stretch/>
        </p:blipFill>
        <p:spPr>
          <a:xfrm>
            <a:off x="45083" y="3429000"/>
            <a:ext cx="3468451" cy="3429000"/>
          </a:xfrm>
          <a:prstGeom prst="rect">
            <a:avLst/>
          </a:prstGeom>
        </p:spPr>
      </p:pic>
      <p:sp>
        <p:nvSpPr>
          <p:cNvPr id="7" name="TextBox 6">
            <a:extLst>
              <a:ext uri="{FF2B5EF4-FFF2-40B4-BE49-F238E27FC236}">
                <a16:creationId xmlns:a16="http://schemas.microsoft.com/office/drawing/2014/main" id="{6945A053-382B-13D3-61BE-B2B27B260066}"/>
              </a:ext>
            </a:extLst>
          </p:cNvPr>
          <p:cNvSpPr txBox="1"/>
          <p:nvPr/>
        </p:nvSpPr>
        <p:spPr>
          <a:xfrm>
            <a:off x="3477372" y="5489416"/>
            <a:ext cx="225018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solidFill>
                <a:effectLst/>
                <a:uLnTx/>
                <a:uFillTx/>
                <a:latin typeface="Calibri" panose="020F0502020204030204"/>
                <a:ea typeface="+mn-ea"/>
                <a:cs typeface="+mn-cs"/>
              </a:rPr>
              <a:t>Presented 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solidFill>
                <a:effectLst/>
                <a:uLnTx/>
                <a:uFillTx/>
                <a:latin typeface="Calibri" panose="020F0502020204030204"/>
                <a:ea typeface="+mn-ea"/>
                <a:cs typeface="+mn-cs"/>
              </a:rPr>
              <a:t>Rhonda L. Sher,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solidFill>
                <a:effectLst/>
                <a:uLnTx/>
                <a:uFillTx/>
                <a:latin typeface="Calibri" panose="020F0502020204030204"/>
                <a:ea typeface="+mn-ea"/>
                <a:cs typeface="+mn-cs"/>
              </a:rPr>
              <a:t>Founder, The Sher Method</a:t>
            </a:r>
            <a:br>
              <a:rPr kumimoji="0" lang="en-US" sz="1200" b="0"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srgbClr val="4472C4"/>
                </a:solidFill>
                <a:effectLst/>
                <a:uLnTx/>
                <a:uFillTx/>
                <a:latin typeface="Calibri" panose="020F0502020204030204"/>
                <a:ea typeface="+mn-ea"/>
                <a:cs typeface="+mn-cs"/>
              </a:rPr>
              <a:t>and “</a:t>
            </a:r>
            <a:r>
              <a:rPr kumimoji="0" lang="en-US" sz="1200" b="0" i="0" u="none" strike="noStrike" kern="1200" cap="none" spc="0" normalizeH="0" baseline="0" noProof="0" dirty="0" err="1">
                <a:ln>
                  <a:noFill/>
                </a:ln>
                <a:solidFill>
                  <a:srgbClr val="4472C4"/>
                </a:solidFill>
                <a:effectLst/>
                <a:uLnTx/>
                <a:uFillTx/>
                <a:latin typeface="Calibri" panose="020F0502020204030204"/>
                <a:ea typeface="+mn-ea"/>
                <a:cs typeface="+mn-cs"/>
              </a:rPr>
              <a:t>Linkedin</a:t>
            </a:r>
            <a:r>
              <a:rPr kumimoji="0" lang="en-US" sz="1200" b="0" i="0" u="none" strike="noStrike" kern="1200" cap="none" spc="0" normalizeH="0" baseline="0" noProof="0" dirty="0">
                <a:ln>
                  <a:noFill/>
                </a:ln>
                <a:solidFill>
                  <a:srgbClr val="4472C4"/>
                </a:solidFill>
                <a:effectLst/>
                <a:uLnTx/>
                <a:uFillTx/>
                <a:latin typeface="Calibri" panose="020F0502020204030204"/>
                <a:ea typeface="+mn-ea"/>
                <a:cs typeface="+mn-cs"/>
              </a:rPr>
              <a:t> Diva”</a:t>
            </a:r>
          </a:p>
        </p:txBody>
      </p:sp>
      <p:sp>
        <p:nvSpPr>
          <p:cNvPr id="10" name="Footer Placeholder 2">
            <a:extLst>
              <a:ext uri="{FF2B5EF4-FFF2-40B4-BE49-F238E27FC236}">
                <a16:creationId xmlns:a16="http://schemas.microsoft.com/office/drawing/2014/main" id="{E0D9E379-BB48-A2DD-BA13-F4D0D94203B8}"/>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©2023 The Sher Method</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2" name="Picture 2">
            <a:extLst>
              <a:ext uri="{FF2B5EF4-FFF2-40B4-BE49-F238E27FC236}">
                <a16:creationId xmlns:a16="http://schemas.microsoft.com/office/drawing/2014/main" id="{4B8047D2-B25A-84B1-0E07-3A574398ED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603" b="1603"/>
          <a:stretch/>
        </p:blipFill>
        <p:spPr bwMode="auto">
          <a:xfrm>
            <a:off x="45083" y="1401349"/>
            <a:ext cx="6894197" cy="23757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27D0B4E-E277-7FCD-7559-30D4BF5685D0}"/>
              </a:ext>
            </a:extLst>
          </p:cNvPr>
          <p:cNvSpPr txBox="1"/>
          <p:nvPr/>
        </p:nvSpPr>
        <p:spPr>
          <a:xfrm>
            <a:off x="2623856" y="3661201"/>
            <a:ext cx="2951480" cy="1077218"/>
          </a:xfrm>
          <a:prstGeom prst="rect">
            <a:avLst/>
          </a:prstGeom>
          <a:noFill/>
        </p:spPr>
        <p:txBody>
          <a:bodyPr wrap="square" rtlCol="0">
            <a:spAutoFit/>
          </a:bodyPr>
          <a:lstStyle/>
          <a:p>
            <a:pPr algn="ctr"/>
            <a:r>
              <a:rPr lang="en-US" sz="3200" b="1" dirty="0">
                <a:solidFill>
                  <a:schemeClr val="accent1">
                    <a:lumMod val="75000"/>
                  </a:schemeClr>
                </a:solidFill>
                <a:effectLst>
                  <a:outerShdw blurRad="38100" dist="38100" dir="2700000" algn="tl">
                    <a:srgbClr val="000000">
                      <a:alpha val="43137"/>
                    </a:srgbClr>
                  </a:outerShdw>
                </a:effectLst>
                <a:latin typeface="Amorica Script" panose="02000506000000020003" pitchFamily="2" charset="0"/>
                <a:cs typeface="Arial" panose="020B0604020202020204" pitchFamily="34" charset="0"/>
              </a:rPr>
              <a:t>Masterclass for</a:t>
            </a:r>
          </a:p>
          <a:p>
            <a:pPr algn="ctr"/>
            <a:r>
              <a:rPr lang="en-US" sz="3200" b="1" dirty="0">
                <a:solidFill>
                  <a:schemeClr val="accent1">
                    <a:lumMod val="75000"/>
                  </a:schemeClr>
                </a:solidFill>
                <a:effectLst>
                  <a:outerShdw blurRad="38100" dist="38100" dir="2700000" algn="tl">
                    <a:srgbClr val="000000">
                      <a:alpha val="43137"/>
                    </a:srgbClr>
                  </a:outerShdw>
                </a:effectLst>
                <a:latin typeface="Amorica Script" panose="02000506000000020003" pitchFamily="2" charset="0"/>
                <a:cs typeface="Arial" panose="020B0604020202020204" pitchFamily="34" charset="0"/>
              </a:rPr>
              <a:t>Clear Beliefs</a:t>
            </a:r>
            <a:endParaRPr lang="en-US" sz="3200"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0230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3B1492-1FED-9A39-2684-79FA05CB4C7D}"/>
              </a:ext>
            </a:extLst>
          </p:cNvPr>
          <p:cNvSpPr>
            <a:spLocks noGrp="1"/>
          </p:cNvSpPr>
          <p:nvPr>
            <p:ph type="title"/>
          </p:nvPr>
        </p:nvSpPr>
        <p:spPr/>
        <p:txBody>
          <a:bodyPr/>
          <a:lstStyle/>
          <a:p>
            <a:r>
              <a:rPr lang="en-US" dirty="0"/>
              <a:t>LinkedIn = Google Search for Professionals</a:t>
            </a:r>
          </a:p>
        </p:txBody>
      </p:sp>
      <p:pic>
        <p:nvPicPr>
          <p:cNvPr id="5" name="Content Placeholder 4" descr="A picture containing person, standing, electronics, man&#10;&#10;Description automatically generated">
            <a:extLst>
              <a:ext uri="{FF2B5EF4-FFF2-40B4-BE49-F238E27FC236}">
                <a16:creationId xmlns:a16="http://schemas.microsoft.com/office/drawing/2014/main" id="{18A08557-E705-69E4-ABF8-FB990E01D45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58" b="701"/>
          <a:stretch/>
        </p:blipFill>
        <p:spPr>
          <a:xfrm>
            <a:off x="3754139" y="1577975"/>
            <a:ext cx="5077421" cy="4192588"/>
          </a:xfrm>
          <a:prstGeom prst="roundRect">
            <a:avLst>
              <a:gd name="adj" fmla="val 4167"/>
            </a:avLst>
          </a:prstGeom>
          <a:solidFill>
            <a:srgbClr val="FFFFFF"/>
          </a:solidFill>
          <a:ln w="76200" cap="sq">
            <a:solidFill>
              <a:srgbClr val="0070C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Footer Placeholder 1">
            <a:extLst>
              <a:ext uri="{FF2B5EF4-FFF2-40B4-BE49-F238E27FC236}">
                <a16:creationId xmlns:a16="http://schemas.microsoft.com/office/drawing/2014/main" id="{0384D92B-0792-F76B-E350-DA88293B57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solidFill>
                <a:effectLst/>
                <a:uLnTx/>
                <a:uFillTx/>
                <a:latin typeface="Calibri" panose="020F0502020204030204"/>
                <a:ea typeface="+mn-ea"/>
                <a:cs typeface="+mn-cs"/>
              </a:rPr>
              <a:t>©2023 The Sher Method</a:t>
            </a:r>
            <a:endParaRPr kumimoji="0" lang="en-US" sz="12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76208E3-F247-C29A-4C3A-BD797548CE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A2582-A702-F945-9A7F-3DE967D52B37}" type="slidenum">
              <a:rPr kumimoji="0" lang="en-US" sz="1200" b="0" i="0" u="none" strike="noStrike" kern="1200" cap="none" spc="0" normalizeH="0" baseline="0" noProof="0" smtClean="0">
                <a:ln>
                  <a:noFill/>
                </a:ln>
                <a:solidFill>
                  <a:srgbClr val="4472C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272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00DF932-7D0D-8B2F-95B4-6836C5BC71F4}"/>
              </a:ext>
            </a:extLst>
          </p:cNvPr>
          <p:cNvSpPr>
            <a:spLocks noGrp="1"/>
          </p:cNvSpPr>
          <p:nvPr>
            <p:ph type="ftr" sz="quarter" idx="11"/>
          </p:nvPr>
        </p:nvSpPr>
        <p:spPr/>
        <p:txBody>
          <a:bodyPr/>
          <a:lstStyle/>
          <a:p>
            <a:r>
              <a:rPr lang="en-US"/>
              <a:t>©2023 The Sher Method</a:t>
            </a:r>
            <a:endParaRPr lang="en-US" dirty="0"/>
          </a:p>
        </p:txBody>
      </p:sp>
      <p:sp>
        <p:nvSpPr>
          <p:cNvPr id="3" name="Slide Number Placeholder 2">
            <a:extLst>
              <a:ext uri="{FF2B5EF4-FFF2-40B4-BE49-F238E27FC236}">
                <a16:creationId xmlns:a16="http://schemas.microsoft.com/office/drawing/2014/main" id="{743BA429-19D0-6642-D82D-203C4596EC67}"/>
              </a:ext>
            </a:extLst>
          </p:cNvPr>
          <p:cNvSpPr>
            <a:spLocks noGrp="1"/>
          </p:cNvSpPr>
          <p:nvPr>
            <p:ph type="sldNum" sz="quarter" idx="12"/>
          </p:nvPr>
        </p:nvSpPr>
        <p:spPr/>
        <p:txBody>
          <a:bodyPr/>
          <a:lstStyle/>
          <a:p>
            <a:fld id="{254A2582-A702-F945-9A7F-3DE967D52B37}" type="slidenum">
              <a:rPr lang="en-US" smtClean="0"/>
              <a:t>11</a:t>
            </a:fld>
            <a:endParaRPr lang="en-US"/>
          </a:p>
        </p:txBody>
      </p:sp>
      <p:pic>
        <p:nvPicPr>
          <p:cNvPr id="5" name="Picture 4">
            <a:extLst>
              <a:ext uri="{FF2B5EF4-FFF2-40B4-BE49-F238E27FC236}">
                <a16:creationId xmlns:a16="http://schemas.microsoft.com/office/drawing/2014/main" id="{5DC8F7CA-231E-5F18-DB45-78D64DA5BBA3}"/>
              </a:ext>
            </a:extLst>
          </p:cNvPr>
          <p:cNvPicPr>
            <a:picLocks noChangeAspect="1"/>
          </p:cNvPicPr>
          <p:nvPr/>
        </p:nvPicPr>
        <p:blipFill>
          <a:blip r:embed="rId2"/>
          <a:stretch>
            <a:fillRect/>
          </a:stretch>
        </p:blipFill>
        <p:spPr>
          <a:xfrm>
            <a:off x="3683668" y="363849"/>
            <a:ext cx="5197059" cy="5676003"/>
          </a:xfrm>
          <a:prstGeom prst="rect">
            <a:avLst/>
          </a:prstGeom>
        </p:spPr>
      </p:pic>
      <p:sp>
        <p:nvSpPr>
          <p:cNvPr id="6" name="Arrow: Right 5">
            <a:extLst>
              <a:ext uri="{FF2B5EF4-FFF2-40B4-BE49-F238E27FC236}">
                <a16:creationId xmlns:a16="http://schemas.microsoft.com/office/drawing/2014/main" id="{2ED367C4-762D-687C-4137-92A2ED88DEFB}"/>
              </a:ext>
            </a:extLst>
          </p:cNvPr>
          <p:cNvSpPr/>
          <p:nvPr/>
        </p:nvSpPr>
        <p:spPr>
          <a:xfrm>
            <a:off x="2532647" y="5173579"/>
            <a:ext cx="978408" cy="48463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1092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DAB718C-0096-EBC6-F307-408C5AEB2C58}"/>
              </a:ext>
            </a:extLst>
          </p:cNvPr>
          <p:cNvSpPr>
            <a:spLocks noGrp="1"/>
          </p:cNvSpPr>
          <p:nvPr>
            <p:ph type="ftr" sz="quarter" idx="11"/>
          </p:nvPr>
        </p:nvSpPr>
        <p:spPr/>
        <p:txBody>
          <a:bodyPr/>
          <a:lstStyle/>
          <a:p>
            <a:r>
              <a:rPr lang="en-US"/>
              <a:t>©2023 The Sher Method</a:t>
            </a:r>
            <a:endParaRPr lang="en-US" dirty="0"/>
          </a:p>
        </p:txBody>
      </p:sp>
      <p:sp>
        <p:nvSpPr>
          <p:cNvPr id="3" name="Slide Number Placeholder 2">
            <a:extLst>
              <a:ext uri="{FF2B5EF4-FFF2-40B4-BE49-F238E27FC236}">
                <a16:creationId xmlns:a16="http://schemas.microsoft.com/office/drawing/2014/main" id="{029CF879-77F7-2180-84E0-6ECC35D23B5A}"/>
              </a:ext>
            </a:extLst>
          </p:cNvPr>
          <p:cNvSpPr>
            <a:spLocks noGrp="1"/>
          </p:cNvSpPr>
          <p:nvPr>
            <p:ph type="sldNum" sz="quarter" idx="12"/>
          </p:nvPr>
        </p:nvSpPr>
        <p:spPr/>
        <p:txBody>
          <a:bodyPr/>
          <a:lstStyle/>
          <a:p>
            <a:fld id="{254A2582-A702-F945-9A7F-3DE967D52B37}" type="slidenum">
              <a:rPr lang="en-US" smtClean="0"/>
              <a:t>12</a:t>
            </a:fld>
            <a:endParaRPr lang="en-US"/>
          </a:p>
        </p:txBody>
      </p:sp>
      <p:pic>
        <p:nvPicPr>
          <p:cNvPr id="5" name="Picture 4">
            <a:extLst>
              <a:ext uri="{FF2B5EF4-FFF2-40B4-BE49-F238E27FC236}">
                <a16:creationId xmlns:a16="http://schemas.microsoft.com/office/drawing/2014/main" id="{182C3998-5BC2-657A-9A6D-4DDF6EB17D7E}"/>
              </a:ext>
            </a:extLst>
          </p:cNvPr>
          <p:cNvPicPr>
            <a:picLocks noChangeAspect="1"/>
          </p:cNvPicPr>
          <p:nvPr/>
        </p:nvPicPr>
        <p:blipFill>
          <a:blip r:embed="rId2"/>
          <a:stretch>
            <a:fillRect/>
          </a:stretch>
        </p:blipFill>
        <p:spPr>
          <a:xfrm>
            <a:off x="1491916" y="1082996"/>
            <a:ext cx="8811125" cy="4372521"/>
          </a:xfrm>
          <a:prstGeom prst="rect">
            <a:avLst/>
          </a:prstGeom>
        </p:spPr>
      </p:pic>
    </p:spTree>
    <p:extLst>
      <p:ext uri="{BB962C8B-B14F-4D97-AF65-F5344CB8AC3E}">
        <p14:creationId xmlns:p14="http://schemas.microsoft.com/office/powerpoint/2010/main" val="1725319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hapeNameChangedByPowerUser1">
            <a:extLst>
              <a:ext uri="{FF2B5EF4-FFF2-40B4-BE49-F238E27FC236}">
                <a16:creationId xmlns:a16="http://schemas.microsoft.com/office/drawing/2014/main" id="{4FDC515B-BA85-483A-B814-8ABC598426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75"/>
          <a:stretch/>
        </p:blipFill>
        <p:spPr>
          <a:xfrm>
            <a:off x="1908772" y="401900"/>
            <a:ext cx="8621486" cy="5757930"/>
          </a:xfrm>
          <a:prstGeom prst="rect">
            <a:avLst/>
          </a:prstGeom>
          <a:effectLst>
            <a:outerShdw blurRad="76200" dist="12700" dir="2700000" sy="-23000" kx="-800400" algn="bl" rotWithShape="0">
              <a:prstClr val="black">
                <a:alpha val="20000"/>
              </a:prstClr>
            </a:outerShdw>
          </a:effectLst>
        </p:spPr>
      </p:pic>
      <p:pic>
        <p:nvPicPr>
          <p:cNvPr id="3" name="Picture 2" descr="A lake with trees and mountains in the background&#10;&#10;Description automatically generated with medium confidence">
            <a:extLst>
              <a:ext uri="{FF2B5EF4-FFF2-40B4-BE49-F238E27FC236}">
                <a16:creationId xmlns:a16="http://schemas.microsoft.com/office/drawing/2014/main" id="{86C6D942-6252-46FF-A41A-CD3D3F3283D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505768" y="1199310"/>
            <a:ext cx="7180464" cy="4487790"/>
          </a:xfrm>
          <a:prstGeom prst="rect">
            <a:avLst/>
          </a:prstGeom>
          <a:effectLst>
            <a:outerShdw blurRad="76200" dist="12700" dir="2700000" sy="-23000" kx="-800400" algn="bl" rotWithShape="0">
              <a:prstClr val="black">
                <a:alpha val="20000"/>
              </a:prstClr>
            </a:outerShdw>
          </a:effectLst>
        </p:spPr>
      </p:pic>
      <p:sp>
        <p:nvSpPr>
          <p:cNvPr id="10" name="Rectangle: Rounded Corners 9">
            <a:extLst>
              <a:ext uri="{FF2B5EF4-FFF2-40B4-BE49-F238E27FC236}">
                <a16:creationId xmlns:a16="http://schemas.microsoft.com/office/drawing/2014/main" id="{0D1EF62C-92B6-4A2D-BA30-F4EC8FD46358}"/>
              </a:ext>
            </a:extLst>
          </p:cNvPr>
          <p:cNvSpPr/>
          <p:nvPr/>
        </p:nvSpPr>
        <p:spPr>
          <a:xfrm>
            <a:off x="2505768" y="1170899"/>
            <a:ext cx="7180464" cy="4516201"/>
          </a:xfrm>
          <a:prstGeom prst="roundRect">
            <a:avLst>
              <a:gd name="adj" fmla="val 0"/>
            </a:avLst>
          </a:prstGeom>
          <a:solidFill>
            <a:schemeClr val="bg1">
              <a:alpha val="40000"/>
            </a:schemeClr>
          </a:solidFill>
          <a:ln>
            <a:no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glow rad="228600">
                    <a:srgbClr val="4472C4">
                      <a:satMod val="175000"/>
                      <a:alpha val="40000"/>
                    </a:srgbClr>
                  </a:glow>
                  <a:outerShdw blurRad="38100" dist="38100" dir="2700000" algn="tl">
                    <a:srgbClr val="257BB1">
                      <a:alpha val="43000"/>
                    </a:srgbClr>
                  </a:outerShdw>
                </a:effectLst>
                <a:uLnTx/>
                <a:uFillTx/>
                <a:latin typeface="Century Gothic" panose="020B0502020202020204" pitchFamily="34" charset="0"/>
                <a:ea typeface="+mn-ea"/>
                <a:cs typeface="+mn-cs"/>
              </a:rPr>
              <a:t>Perception is Everything</a:t>
            </a:r>
          </a:p>
        </p:txBody>
      </p:sp>
      <p:sp>
        <p:nvSpPr>
          <p:cNvPr id="2" name="Footer Placeholder 1">
            <a:extLst>
              <a:ext uri="{FF2B5EF4-FFF2-40B4-BE49-F238E27FC236}">
                <a16:creationId xmlns:a16="http://schemas.microsoft.com/office/drawing/2014/main" id="{4439F689-81C2-4227-880D-0309A4C121EE}"/>
              </a:ext>
            </a:extLst>
          </p:cNvPr>
          <p:cNvSpPr>
            <a:spLocks noGrp="1"/>
          </p:cNvSpPr>
          <p:nvPr>
            <p:ph type="ftr" sz="quarter" idx="11"/>
          </p:nvPr>
        </p:nvSpPr>
        <p:spPr/>
        <p:txBody>
          <a:bodyPr/>
          <a:lstStyle/>
          <a:p>
            <a:r>
              <a:rPr lang="en-US"/>
              <a:t>©2023 The Sher Method</a:t>
            </a:r>
            <a:endParaRPr lang="en-US" dirty="0"/>
          </a:p>
        </p:txBody>
      </p:sp>
      <p:sp>
        <p:nvSpPr>
          <p:cNvPr id="5" name="Slide Number Placeholder 4">
            <a:extLst>
              <a:ext uri="{FF2B5EF4-FFF2-40B4-BE49-F238E27FC236}">
                <a16:creationId xmlns:a16="http://schemas.microsoft.com/office/drawing/2014/main" id="{14A8CF4D-873C-BBE8-CD03-6EA7A518483E}"/>
              </a:ext>
            </a:extLst>
          </p:cNvPr>
          <p:cNvSpPr>
            <a:spLocks noGrp="1"/>
          </p:cNvSpPr>
          <p:nvPr>
            <p:ph type="sldNum" sz="quarter" idx="12"/>
          </p:nvPr>
        </p:nvSpPr>
        <p:spPr/>
        <p:txBody>
          <a:bodyPr/>
          <a:lstStyle/>
          <a:p>
            <a:fld id="{254A2582-A702-F945-9A7F-3DE967D52B37}" type="slidenum">
              <a:rPr lang="en-US" smtClean="0"/>
              <a:t>13</a:t>
            </a:fld>
            <a:endParaRPr lang="en-US"/>
          </a:p>
        </p:txBody>
      </p:sp>
    </p:spTree>
    <p:extLst>
      <p:ext uri="{BB962C8B-B14F-4D97-AF65-F5344CB8AC3E}">
        <p14:creationId xmlns:p14="http://schemas.microsoft.com/office/powerpoint/2010/main" val="2504886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hapeNameChangedByPowerUser1">
            <a:extLst>
              <a:ext uri="{FF2B5EF4-FFF2-40B4-BE49-F238E27FC236}">
                <a16:creationId xmlns:a16="http://schemas.microsoft.com/office/drawing/2014/main" id="{4FDC515B-BA85-483A-B814-8ABC598426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75"/>
          <a:stretch/>
        </p:blipFill>
        <p:spPr>
          <a:xfrm>
            <a:off x="1908772" y="387695"/>
            <a:ext cx="8621486" cy="5757930"/>
          </a:xfrm>
          <a:prstGeom prst="rect">
            <a:avLst/>
          </a:prstGeom>
          <a:effectLst>
            <a:outerShdw blurRad="76200" dist="12700" dir="2700000" sy="-23000" kx="-800400" algn="bl" rotWithShape="0">
              <a:prstClr val="black">
                <a:alpha val="20000"/>
              </a:prstClr>
            </a:outerShdw>
          </a:effectLst>
        </p:spPr>
      </p:pic>
      <p:pic>
        <p:nvPicPr>
          <p:cNvPr id="3" name="Picture 2" descr="A lake with trees and mountains in the background&#10;&#10;Description automatically generated with medium confidence">
            <a:extLst>
              <a:ext uri="{FF2B5EF4-FFF2-40B4-BE49-F238E27FC236}">
                <a16:creationId xmlns:a16="http://schemas.microsoft.com/office/drawing/2014/main" id="{86C6D942-6252-46FF-A41A-CD3D3F3283D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505768" y="1185105"/>
            <a:ext cx="7180464" cy="4487790"/>
          </a:xfrm>
          <a:prstGeom prst="rect">
            <a:avLst/>
          </a:prstGeom>
          <a:effectLst>
            <a:outerShdw blurRad="76200" dist="12700" dir="2700000" sy="-23000" kx="-800400" algn="bl" rotWithShape="0">
              <a:prstClr val="black">
                <a:alpha val="20000"/>
              </a:prstClr>
            </a:outerShdw>
          </a:effectLst>
        </p:spPr>
      </p:pic>
      <p:sp>
        <p:nvSpPr>
          <p:cNvPr id="11" name="TextBox 10">
            <a:extLst>
              <a:ext uri="{FF2B5EF4-FFF2-40B4-BE49-F238E27FC236}">
                <a16:creationId xmlns:a16="http://schemas.microsoft.com/office/drawing/2014/main" id="{1F29E80B-F232-46CE-A47F-DE3640E671E0}"/>
              </a:ext>
            </a:extLst>
          </p:cNvPr>
          <p:cNvSpPr txBox="1"/>
          <p:nvPr/>
        </p:nvSpPr>
        <p:spPr>
          <a:xfrm>
            <a:off x="3098056" y="2367171"/>
            <a:ext cx="6093994" cy="2123658"/>
          </a:xfrm>
          <a:prstGeom prst="rect">
            <a:avLst/>
          </a:prstGeom>
          <a:noFill/>
          <a:effectLst>
            <a:outerShdw blurRad="76200" dist="12700" dir="2700000" sy="-23000" kx="-800400" algn="bl" rotWithShape="0">
              <a:prstClr val="black">
                <a:alpha val="2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glow rad="228600">
                    <a:srgbClr val="4472C4">
                      <a:satMod val="175000"/>
                      <a:alpha val="40000"/>
                    </a:srgbClr>
                  </a:glow>
                  <a:outerShdw blurRad="38100" dist="38100" dir="2700000" algn="tl">
                    <a:srgbClr val="257BB1">
                      <a:alpha val="43000"/>
                    </a:srgbClr>
                  </a:outerShdw>
                </a:effectLst>
                <a:uLnTx/>
                <a:uFillTx/>
                <a:latin typeface="Century Gothic" panose="020B0502020202020204" pitchFamily="34" charset="0"/>
                <a:ea typeface="+mn-ea"/>
                <a:cs typeface="+mn-cs"/>
              </a:rPr>
              <a:t>Perception is Everything</a:t>
            </a:r>
          </a:p>
        </p:txBody>
      </p:sp>
      <p:sp>
        <p:nvSpPr>
          <p:cNvPr id="2" name="Footer Placeholder 1">
            <a:extLst>
              <a:ext uri="{FF2B5EF4-FFF2-40B4-BE49-F238E27FC236}">
                <a16:creationId xmlns:a16="http://schemas.microsoft.com/office/drawing/2014/main" id="{A56C2488-2224-5884-CD7F-34F804C03B59}"/>
              </a:ext>
            </a:extLst>
          </p:cNvPr>
          <p:cNvSpPr>
            <a:spLocks noGrp="1"/>
          </p:cNvSpPr>
          <p:nvPr>
            <p:ph type="ftr" sz="quarter" idx="11"/>
          </p:nvPr>
        </p:nvSpPr>
        <p:spPr/>
        <p:txBody>
          <a:bodyPr/>
          <a:lstStyle/>
          <a:p>
            <a:r>
              <a:rPr lang="en-US"/>
              <a:t>©2023 The Sher Method</a:t>
            </a:r>
            <a:endParaRPr lang="en-US" dirty="0"/>
          </a:p>
        </p:txBody>
      </p:sp>
      <p:sp>
        <p:nvSpPr>
          <p:cNvPr id="4" name="Slide Number Placeholder 3">
            <a:extLst>
              <a:ext uri="{FF2B5EF4-FFF2-40B4-BE49-F238E27FC236}">
                <a16:creationId xmlns:a16="http://schemas.microsoft.com/office/drawing/2014/main" id="{98EAB6D2-376C-6880-7BDE-1C0FEBFCE2B1}"/>
              </a:ext>
            </a:extLst>
          </p:cNvPr>
          <p:cNvSpPr>
            <a:spLocks noGrp="1"/>
          </p:cNvSpPr>
          <p:nvPr>
            <p:ph type="sldNum" sz="quarter" idx="12"/>
          </p:nvPr>
        </p:nvSpPr>
        <p:spPr/>
        <p:txBody>
          <a:bodyPr/>
          <a:lstStyle/>
          <a:p>
            <a:fld id="{254A2582-A702-F945-9A7F-3DE967D52B37}" type="slidenum">
              <a:rPr lang="en-US" smtClean="0"/>
              <a:t>14</a:t>
            </a:fld>
            <a:endParaRPr lang="en-US"/>
          </a:p>
        </p:txBody>
      </p:sp>
    </p:spTree>
    <p:extLst>
      <p:ext uri="{BB962C8B-B14F-4D97-AF65-F5344CB8AC3E}">
        <p14:creationId xmlns:p14="http://schemas.microsoft.com/office/powerpoint/2010/main" val="2187182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AC3BF7-7453-8BEA-B063-5F5B84C463F4}"/>
              </a:ext>
            </a:extLst>
          </p:cNvPr>
          <p:cNvSpPr/>
          <p:nvPr/>
        </p:nvSpPr>
        <p:spPr>
          <a:xfrm>
            <a:off x="1" y="0"/>
            <a:ext cx="12191999" cy="6858000"/>
          </a:xfrm>
          <a:prstGeom prst="rect">
            <a:avLst/>
          </a:prstGeom>
          <a:gradFill flip="none" rotWithShape="1">
            <a:gsLst>
              <a:gs pos="0">
                <a:srgbClr val="0182FE">
                  <a:shade val="30000"/>
                  <a:satMod val="115000"/>
                </a:srgbClr>
              </a:gs>
              <a:gs pos="50000">
                <a:srgbClr val="0182FE">
                  <a:shade val="67500"/>
                  <a:satMod val="115000"/>
                </a:srgbClr>
              </a:gs>
              <a:gs pos="100000">
                <a:srgbClr val="0182FE">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6502620-C2F9-4E01-86F4-712FF3587B77}"/>
              </a:ext>
            </a:extLst>
          </p:cNvPr>
          <p:cNvSpPr txBox="1"/>
          <p:nvPr/>
        </p:nvSpPr>
        <p:spPr>
          <a:xfrm>
            <a:off x="0" y="242728"/>
            <a:ext cx="12192000" cy="769441"/>
          </a:xfrm>
          <a:prstGeom prst="rect">
            <a:avLst/>
          </a:prstGeom>
          <a:noFill/>
        </p:spPr>
        <p:txBody>
          <a:bodyPr wrap="square" rtlCol="0">
            <a:spAutoFit/>
          </a:bodyPr>
          <a:lstStyle/>
          <a:p>
            <a:pPr algn="ctr"/>
            <a:r>
              <a:rPr lang="en-US" sz="4400" dirty="0">
                <a:solidFill>
                  <a:schemeClr val="bg1"/>
                </a:solidFill>
                <a:latin typeface="Arial" panose="020B0604020202020204" pitchFamily="34" charset="0"/>
                <a:cs typeface="Arial" panose="020B0604020202020204" pitchFamily="34" charset="0"/>
              </a:rPr>
              <a:t>What your LinkedIn profile should contain…</a:t>
            </a:r>
          </a:p>
        </p:txBody>
      </p:sp>
      <p:sp>
        <p:nvSpPr>
          <p:cNvPr id="3" name="TextBox 2">
            <a:extLst>
              <a:ext uri="{FF2B5EF4-FFF2-40B4-BE49-F238E27FC236}">
                <a16:creationId xmlns:a16="http://schemas.microsoft.com/office/drawing/2014/main" id="{EA579795-DF05-4A3F-A019-93AAABD787BC}"/>
              </a:ext>
            </a:extLst>
          </p:cNvPr>
          <p:cNvSpPr txBox="1"/>
          <p:nvPr/>
        </p:nvSpPr>
        <p:spPr>
          <a:xfrm>
            <a:off x="645801" y="1254221"/>
            <a:ext cx="9993211" cy="5262979"/>
          </a:xfrm>
          <a:prstGeom prst="rect">
            <a:avLst/>
          </a:prstGeom>
          <a:noFill/>
        </p:spPr>
        <p:txBody>
          <a:bodyPr wrap="square" rtlCol="0">
            <a:spAutoFit/>
          </a:bodyPr>
          <a:lstStyle/>
          <a:p>
            <a:pPr marL="457200" indent="-457200">
              <a:buFont typeface="Wingdings" panose="05000000000000000000" pitchFamily="2" charset="2"/>
              <a:buChar char="ü"/>
            </a:pPr>
            <a:r>
              <a:rPr lang="en-US" sz="2800" dirty="0">
                <a:solidFill>
                  <a:schemeClr val="bg1"/>
                </a:solidFill>
                <a:latin typeface="Arial" panose="020B0604020202020204" pitchFamily="34" charset="0"/>
                <a:cs typeface="Arial" panose="020B0604020202020204" pitchFamily="34" charset="0"/>
              </a:rPr>
              <a:t>Banner</a:t>
            </a:r>
          </a:p>
          <a:p>
            <a:pPr marL="457200" indent="-457200">
              <a:buFont typeface="Wingdings" panose="05000000000000000000" pitchFamily="2" charset="2"/>
              <a:buChar char="ü"/>
            </a:pPr>
            <a:r>
              <a:rPr lang="en-US" sz="2800" dirty="0">
                <a:solidFill>
                  <a:schemeClr val="bg1"/>
                </a:solidFill>
                <a:latin typeface="Arial" panose="020B0604020202020204" pitchFamily="34" charset="0"/>
                <a:cs typeface="Arial" panose="020B0604020202020204" pitchFamily="34" charset="0"/>
              </a:rPr>
              <a:t>Professional headshot</a:t>
            </a:r>
          </a:p>
          <a:p>
            <a:pPr marL="457200" indent="-457200">
              <a:buFont typeface="Wingdings" panose="05000000000000000000" pitchFamily="2" charset="2"/>
              <a:buChar char="ü"/>
            </a:pPr>
            <a:r>
              <a:rPr lang="en-US" sz="2800" dirty="0">
                <a:solidFill>
                  <a:schemeClr val="bg1"/>
                </a:solidFill>
                <a:latin typeface="Arial" panose="020B0604020202020204" pitchFamily="34" charset="0"/>
                <a:cs typeface="Arial" panose="020B0604020202020204" pitchFamily="34" charset="0"/>
              </a:rPr>
              <a:t>Keyword optimized headline</a:t>
            </a:r>
          </a:p>
          <a:p>
            <a:pPr marL="457200" indent="-457200">
              <a:buFont typeface="Wingdings" panose="05000000000000000000" pitchFamily="2" charset="2"/>
              <a:buChar char="ü"/>
            </a:pPr>
            <a:r>
              <a:rPr lang="en-US" sz="2800" dirty="0">
                <a:solidFill>
                  <a:schemeClr val="bg1"/>
                </a:solidFill>
                <a:latin typeface="Arial" panose="020B0604020202020204" pitchFamily="34" charset="0"/>
                <a:cs typeface="Arial" panose="020B0604020202020204" pitchFamily="34" charset="0"/>
              </a:rPr>
              <a:t>Contact info</a:t>
            </a:r>
          </a:p>
          <a:p>
            <a:pPr marL="457200" indent="-457200">
              <a:buFont typeface="Wingdings" panose="05000000000000000000" pitchFamily="2" charset="2"/>
              <a:buChar char="ü"/>
            </a:pPr>
            <a:r>
              <a:rPr lang="en-US" sz="2800" dirty="0">
                <a:solidFill>
                  <a:schemeClr val="bg1"/>
                </a:solidFill>
                <a:latin typeface="Arial" panose="020B0604020202020204" pitchFamily="34" charset="0"/>
                <a:cs typeface="Arial" panose="020B0604020202020204" pitchFamily="34" charset="0"/>
              </a:rPr>
              <a:t>Featured section</a:t>
            </a:r>
          </a:p>
          <a:p>
            <a:pPr marL="457200" indent="-457200">
              <a:buFont typeface="Wingdings" panose="05000000000000000000" pitchFamily="2" charset="2"/>
              <a:buChar char="ü"/>
            </a:pPr>
            <a:r>
              <a:rPr lang="en-US" sz="2800" dirty="0">
                <a:solidFill>
                  <a:schemeClr val="bg1"/>
                </a:solidFill>
                <a:latin typeface="Arial" panose="020B0604020202020204" pitchFamily="34" charset="0"/>
                <a:cs typeface="Arial" panose="020B0604020202020204" pitchFamily="34" charset="0"/>
              </a:rPr>
              <a:t>Experience</a:t>
            </a:r>
          </a:p>
          <a:p>
            <a:pPr marL="457200" indent="-457200">
              <a:buFont typeface="Wingdings" panose="05000000000000000000" pitchFamily="2" charset="2"/>
              <a:buChar char="ü"/>
            </a:pPr>
            <a:r>
              <a:rPr lang="en-US" sz="2800" dirty="0">
                <a:solidFill>
                  <a:schemeClr val="bg1"/>
                </a:solidFill>
                <a:latin typeface="Arial" panose="020B0604020202020204" pitchFamily="34" charset="0"/>
                <a:cs typeface="Arial" panose="020B0604020202020204" pitchFamily="34" charset="0"/>
              </a:rPr>
              <a:t>Education</a:t>
            </a:r>
          </a:p>
          <a:p>
            <a:pPr marL="457200" indent="-457200">
              <a:buFont typeface="Wingdings" panose="05000000000000000000" pitchFamily="2" charset="2"/>
              <a:buChar char="ü"/>
            </a:pPr>
            <a:r>
              <a:rPr lang="en-US" sz="2800" dirty="0">
                <a:solidFill>
                  <a:schemeClr val="bg1"/>
                </a:solidFill>
                <a:latin typeface="Arial" panose="020B0604020202020204" pitchFamily="34" charset="0"/>
                <a:cs typeface="Arial" panose="020B0604020202020204" pitchFamily="34" charset="0"/>
              </a:rPr>
              <a:t>Volunteer positions</a:t>
            </a:r>
          </a:p>
          <a:p>
            <a:pPr marL="457200" indent="-457200">
              <a:buFont typeface="Wingdings" panose="05000000000000000000" pitchFamily="2" charset="2"/>
              <a:buChar char="ü"/>
            </a:pPr>
            <a:r>
              <a:rPr lang="en-US" sz="2800" dirty="0">
                <a:solidFill>
                  <a:schemeClr val="bg1"/>
                </a:solidFill>
                <a:latin typeface="Arial" panose="020B0604020202020204" pitchFamily="34" charset="0"/>
                <a:cs typeface="Arial" panose="020B0604020202020204" pitchFamily="34" charset="0"/>
              </a:rPr>
              <a:t>Publication</a:t>
            </a:r>
          </a:p>
          <a:p>
            <a:pPr marL="457200" indent="-457200">
              <a:buFont typeface="Wingdings" panose="05000000000000000000" pitchFamily="2" charset="2"/>
              <a:buChar char="ü"/>
            </a:pPr>
            <a:r>
              <a:rPr lang="en-US" sz="2800" dirty="0">
                <a:solidFill>
                  <a:schemeClr val="bg1"/>
                </a:solidFill>
                <a:latin typeface="Arial" panose="020B0604020202020204" pitchFamily="34" charset="0"/>
                <a:cs typeface="Arial" panose="020B0604020202020204" pitchFamily="34" charset="0"/>
              </a:rPr>
              <a:t>Projects</a:t>
            </a:r>
          </a:p>
          <a:p>
            <a:pPr marL="457200" indent="-457200">
              <a:buFont typeface="Wingdings" panose="05000000000000000000" pitchFamily="2" charset="2"/>
              <a:buChar char="ü"/>
            </a:pPr>
            <a:r>
              <a:rPr lang="en-US" sz="2800" dirty="0">
                <a:solidFill>
                  <a:schemeClr val="bg1"/>
                </a:solidFill>
                <a:latin typeface="Arial" panose="020B0604020202020204" pitchFamily="34" charset="0"/>
                <a:cs typeface="Arial" panose="020B0604020202020204" pitchFamily="34" charset="0"/>
              </a:rPr>
              <a:t>Skills</a:t>
            </a:r>
          </a:p>
          <a:p>
            <a:pPr marL="457200" indent="-457200">
              <a:buFont typeface="Wingdings" panose="05000000000000000000" pitchFamily="2" charset="2"/>
              <a:buChar char="ü"/>
            </a:pPr>
            <a:r>
              <a:rPr lang="en-US" sz="2800" dirty="0">
                <a:solidFill>
                  <a:schemeClr val="bg1"/>
                </a:solidFill>
                <a:latin typeface="Arial" panose="020B0604020202020204" pitchFamily="34" charset="0"/>
                <a:cs typeface="Arial" panose="020B0604020202020204" pitchFamily="34" charset="0"/>
              </a:rPr>
              <a:t>Recommendations</a:t>
            </a:r>
          </a:p>
        </p:txBody>
      </p:sp>
      <p:pic>
        <p:nvPicPr>
          <p:cNvPr id="6" name="Picture 2" descr="Linkedin, Mobile, Phone, Social Media">
            <a:extLst>
              <a:ext uri="{FF2B5EF4-FFF2-40B4-BE49-F238E27FC236}">
                <a16:creationId xmlns:a16="http://schemas.microsoft.com/office/drawing/2014/main" id="{C51C83B0-0774-4F14-BFD8-A8E96C353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45914">
            <a:off x="8292042" y="1294769"/>
            <a:ext cx="2667254" cy="5148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259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69957BF-6B7F-A448-94DB-74D15F6E15D9}"/>
              </a:ext>
            </a:extLst>
          </p:cNvPr>
          <p:cNvPicPr>
            <a:picLocks noChangeAspect="1"/>
          </p:cNvPicPr>
          <p:nvPr/>
        </p:nvPicPr>
        <p:blipFill rotWithShape="1">
          <a:blip r:embed="rId3"/>
          <a:srcRect l="6496" t="21005" r="10241" b="19756"/>
          <a:stretch/>
        </p:blipFill>
        <p:spPr>
          <a:xfrm>
            <a:off x="5078023" y="4277627"/>
            <a:ext cx="2896885" cy="87858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8" name="Rectangle 17">
            <a:extLst>
              <a:ext uri="{FF2B5EF4-FFF2-40B4-BE49-F238E27FC236}">
                <a16:creationId xmlns:a16="http://schemas.microsoft.com/office/drawing/2014/main" id="{72FCACC0-B363-D24B-A978-D1778EF66E84}"/>
              </a:ext>
            </a:extLst>
          </p:cNvPr>
          <p:cNvSpPr/>
          <p:nvPr/>
        </p:nvSpPr>
        <p:spPr>
          <a:xfrm>
            <a:off x="4130779" y="4344935"/>
            <a:ext cx="803300" cy="646331"/>
          </a:xfrm>
          <a:prstGeom prst="rect">
            <a:avLst/>
          </a:prstGeom>
        </p:spPr>
        <p:txBody>
          <a:bodyPr wrap="square">
            <a:spAutoFit/>
          </a:bodyPr>
          <a:lstStyle/>
          <a:p>
            <a:pPr algn="ctr" defTabSz="457200">
              <a:defRPr/>
            </a:pPr>
            <a:r>
              <a:rPr lang="en-CA" sz="3600" b="1" dirty="0">
                <a:solidFill>
                  <a:prstClr val="white"/>
                </a:solidFill>
                <a:effectLst>
                  <a:outerShdw blurRad="50800" dist="38100" dir="8100000" algn="tr" rotWithShape="0">
                    <a:prstClr val="black">
                      <a:alpha val="40000"/>
                    </a:prstClr>
                  </a:outerShdw>
                </a:effectLst>
                <a:latin typeface="Helvetica" pitchFamily="2" charset="0"/>
              </a:rPr>
              <a:t>on </a:t>
            </a:r>
          </a:p>
        </p:txBody>
      </p:sp>
      <p:sp>
        <p:nvSpPr>
          <p:cNvPr id="15" name="TextBox 14">
            <a:extLst>
              <a:ext uri="{FF2B5EF4-FFF2-40B4-BE49-F238E27FC236}">
                <a16:creationId xmlns:a16="http://schemas.microsoft.com/office/drawing/2014/main" id="{B6B4F00D-BAEB-4FD2-ACFC-39E726A8561A}"/>
              </a:ext>
            </a:extLst>
          </p:cNvPr>
          <p:cNvSpPr txBox="1"/>
          <p:nvPr/>
        </p:nvSpPr>
        <p:spPr>
          <a:xfrm>
            <a:off x="0" y="245443"/>
            <a:ext cx="12230281" cy="33547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i="0" u="none" strike="noStrike" kern="1200" cap="none" spc="0" normalizeH="0" baseline="0" noProof="0" dirty="0">
                <a:ln>
                  <a:noFill/>
                </a:ln>
                <a:solidFill>
                  <a:schemeClr val="bg1"/>
                </a:solidFill>
                <a:uLnTx/>
                <a:uFillTx/>
                <a:latin typeface="Lemon Tuesday" panose="02000506040000020004" pitchFamily="50" charset="0"/>
                <a:cs typeface="Arial" panose="020B0604020202020204" pitchFamily="34" charset="0"/>
              </a:rPr>
              <a:t>Step </a:t>
            </a:r>
            <a:r>
              <a:rPr kumimoji="0" lang="en-US" sz="9600" i="0" u="none" strike="noStrike" kern="1200" cap="none" spc="0" normalizeH="0" baseline="0" noProof="0" dirty="0">
                <a:ln>
                  <a:noFill/>
                </a:ln>
                <a:solidFill>
                  <a:srgbClr val="FFFF00"/>
                </a:solidFill>
                <a:uLnTx/>
                <a:uFillTx/>
                <a:latin typeface="Lemon Tuesday" panose="02000506040000020004" pitchFamily="50" charset="0"/>
                <a:cs typeface="Arial" panose="020B0604020202020204" pitchFamily="34" charset="0"/>
              </a:rPr>
              <a:t>#2…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schemeClr val="bg1"/>
              </a:solidFill>
              <a:uLnTx/>
              <a:uFillTx/>
              <a:latin typeface="Lemon Tuesday" panose="02000506040000020004" pitchFamily="50"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i="0" u="none" strike="noStrike" kern="1200" cap="none" spc="0" normalizeH="0" baseline="0" noProof="0" dirty="0">
                <a:ln>
                  <a:noFill/>
                </a:ln>
                <a:solidFill>
                  <a:schemeClr val="bg1"/>
                </a:solidFill>
                <a:uLnTx/>
                <a:uFillTx/>
                <a:latin typeface="Arial" panose="020B0604020202020204" pitchFamily="34" charset="0"/>
                <a:cs typeface="Arial" panose="020B0604020202020204" pitchFamily="34" charset="0"/>
              </a:rPr>
              <a:t>Posting     </a:t>
            </a:r>
            <a:r>
              <a:rPr kumimoji="0" lang="en-US" sz="9600" i="0" u="none" strike="noStrike" kern="1200" cap="none" spc="0" normalizeH="0" baseline="0" noProof="0" dirty="0">
                <a:ln>
                  <a:noFill/>
                </a:ln>
                <a:solidFill>
                  <a:schemeClr val="bg1"/>
                </a:solidFill>
                <a:uLnTx/>
                <a:uFillTx/>
                <a:latin typeface="Lemon Tuesday" panose="02000506040000020004" pitchFamily="50" charset="0"/>
                <a:cs typeface="Arial" panose="020B0604020202020204" pitchFamily="34" charset="0"/>
              </a:rPr>
              <a:t>   </a:t>
            </a:r>
          </a:p>
        </p:txBody>
      </p:sp>
      <p:sp>
        <p:nvSpPr>
          <p:cNvPr id="3" name="Rectangle 2">
            <a:extLst>
              <a:ext uri="{FF2B5EF4-FFF2-40B4-BE49-F238E27FC236}">
                <a16:creationId xmlns:a16="http://schemas.microsoft.com/office/drawing/2014/main" id="{F628E8C7-116D-4F59-8A20-F6AE672288B3}"/>
              </a:ext>
            </a:extLst>
          </p:cNvPr>
          <p:cNvSpPr/>
          <p:nvPr/>
        </p:nvSpPr>
        <p:spPr>
          <a:xfrm>
            <a:off x="1116419" y="1743740"/>
            <a:ext cx="9739423" cy="465706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37AD5CD4-E3EF-C84A-9119-38B72D7A220E}"/>
              </a:ext>
            </a:extLst>
          </p:cNvPr>
          <p:cNvSpPr>
            <a:spLocks noGrp="1"/>
          </p:cNvSpPr>
          <p:nvPr>
            <p:ph type="ftr" sz="quarter" idx="11"/>
          </p:nvPr>
        </p:nvSpPr>
        <p:spPr/>
        <p:txBody>
          <a:bodyPr/>
          <a:lstStyle/>
          <a:p>
            <a:r>
              <a:rPr lang="en-US" dirty="0">
                <a:solidFill>
                  <a:schemeClr val="accent1"/>
                </a:solidFill>
              </a:rPr>
              <a:t>©2023 The Sher Method</a:t>
            </a:r>
          </a:p>
        </p:txBody>
      </p:sp>
      <p:sp>
        <p:nvSpPr>
          <p:cNvPr id="4" name="Slide Number Placeholder 3">
            <a:extLst>
              <a:ext uri="{FF2B5EF4-FFF2-40B4-BE49-F238E27FC236}">
                <a16:creationId xmlns:a16="http://schemas.microsoft.com/office/drawing/2014/main" id="{38824619-8F68-79DC-7441-3607258D0EBD}"/>
              </a:ext>
            </a:extLst>
          </p:cNvPr>
          <p:cNvSpPr>
            <a:spLocks noGrp="1"/>
          </p:cNvSpPr>
          <p:nvPr>
            <p:ph type="sldNum" sz="quarter" idx="12"/>
          </p:nvPr>
        </p:nvSpPr>
        <p:spPr/>
        <p:txBody>
          <a:bodyPr/>
          <a:lstStyle/>
          <a:p>
            <a:fld id="{B16CC8B8-C916-4F83-8690-044851084497}" type="slidenum">
              <a:rPr lang="en-US" smtClean="0"/>
              <a:t>16</a:t>
            </a:fld>
            <a:endParaRPr lang="en-US" dirty="0"/>
          </a:p>
        </p:txBody>
      </p:sp>
    </p:spTree>
    <p:extLst>
      <p:ext uri="{BB962C8B-B14F-4D97-AF65-F5344CB8AC3E}">
        <p14:creationId xmlns:p14="http://schemas.microsoft.com/office/powerpoint/2010/main" val="2519124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anim calcmode="lin" valueType="num">
                                      <p:cBhvr>
                                        <p:cTn id="8" dur="2000" fill="hold"/>
                                        <p:tgtEl>
                                          <p:spTgt spid="18"/>
                                        </p:tgtEl>
                                        <p:attrNameLst>
                                          <p:attrName>ppt_x</p:attrName>
                                        </p:attrNameLst>
                                      </p:cBhvr>
                                      <p:tavLst>
                                        <p:tav tm="0">
                                          <p:val>
                                            <p:strVal val="#ppt_x"/>
                                          </p:val>
                                        </p:tav>
                                        <p:tav tm="100000">
                                          <p:val>
                                            <p:strVal val="#ppt_x"/>
                                          </p:val>
                                        </p:tav>
                                      </p:tavLst>
                                    </p:anim>
                                    <p:anim calcmode="lin" valueType="num">
                                      <p:cBhvr>
                                        <p:cTn id="9" dur="2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000"/>
                                        <p:tgtEl>
                                          <p:spTgt spid="17"/>
                                        </p:tgtEl>
                                      </p:cBhvr>
                                    </p:animEffect>
                                    <p:anim calcmode="lin" valueType="num">
                                      <p:cBhvr>
                                        <p:cTn id="13" dur="2000" fill="hold"/>
                                        <p:tgtEl>
                                          <p:spTgt spid="17"/>
                                        </p:tgtEl>
                                        <p:attrNameLst>
                                          <p:attrName>ppt_x</p:attrName>
                                        </p:attrNameLst>
                                      </p:cBhvr>
                                      <p:tavLst>
                                        <p:tav tm="0">
                                          <p:val>
                                            <p:strVal val="#ppt_x"/>
                                          </p:val>
                                        </p:tav>
                                        <p:tav tm="100000">
                                          <p:val>
                                            <p:strVal val="#ppt_x"/>
                                          </p:val>
                                        </p:tav>
                                      </p:tavLst>
                                    </p:anim>
                                    <p:anim calcmode="lin" valueType="num">
                                      <p:cBhvr>
                                        <p:cTn id="14" dur="2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73246CB-BE40-F47F-A1C4-172A07FD886F}"/>
              </a:ext>
            </a:extLst>
          </p:cNvPr>
          <p:cNvSpPr>
            <a:spLocks noGrp="1"/>
          </p:cNvSpPr>
          <p:nvPr>
            <p:ph type="ftr" sz="quarter" idx="11"/>
          </p:nvPr>
        </p:nvSpPr>
        <p:spPr/>
        <p:txBody>
          <a:bodyPr/>
          <a:lstStyle/>
          <a:p>
            <a:r>
              <a:rPr lang="en-US"/>
              <a:t>©2023 The Sher Method</a:t>
            </a:r>
            <a:endParaRPr lang="en-US" dirty="0"/>
          </a:p>
        </p:txBody>
      </p:sp>
      <p:sp>
        <p:nvSpPr>
          <p:cNvPr id="3" name="Slide Number Placeholder 2">
            <a:extLst>
              <a:ext uri="{FF2B5EF4-FFF2-40B4-BE49-F238E27FC236}">
                <a16:creationId xmlns:a16="http://schemas.microsoft.com/office/drawing/2014/main" id="{D9F30C9B-AB00-A48E-20DD-F3150E262DDD}"/>
              </a:ext>
            </a:extLst>
          </p:cNvPr>
          <p:cNvSpPr>
            <a:spLocks noGrp="1"/>
          </p:cNvSpPr>
          <p:nvPr>
            <p:ph type="sldNum" sz="quarter" idx="12"/>
          </p:nvPr>
        </p:nvSpPr>
        <p:spPr/>
        <p:txBody>
          <a:bodyPr/>
          <a:lstStyle/>
          <a:p>
            <a:fld id="{254A2582-A702-F945-9A7F-3DE967D52B37}" type="slidenum">
              <a:rPr lang="en-US" smtClean="0"/>
              <a:t>17</a:t>
            </a:fld>
            <a:endParaRPr lang="en-US"/>
          </a:p>
        </p:txBody>
      </p:sp>
      <p:sp>
        <p:nvSpPr>
          <p:cNvPr id="5" name="TextBox 4">
            <a:extLst>
              <a:ext uri="{FF2B5EF4-FFF2-40B4-BE49-F238E27FC236}">
                <a16:creationId xmlns:a16="http://schemas.microsoft.com/office/drawing/2014/main" id="{5CD2180F-4D88-194F-AB90-3D6C8D54CE2F}"/>
              </a:ext>
            </a:extLst>
          </p:cNvPr>
          <p:cNvSpPr txBox="1"/>
          <p:nvPr/>
        </p:nvSpPr>
        <p:spPr>
          <a:xfrm>
            <a:off x="667687" y="1693423"/>
            <a:ext cx="10775347" cy="4154984"/>
          </a:xfrm>
          <a:prstGeom prst="rect">
            <a:avLst/>
          </a:prstGeom>
          <a:noFill/>
        </p:spPr>
        <p:txBody>
          <a:bodyPr wrap="square">
            <a:spAutoFit/>
          </a:bodyPr>
          <a:lstStyle/>
          <a:p>
            <a:pPr marL="457200" indent="-457200">
              <a:lnSpc>
                <a:spcPct val="150000"/>
              </a:lnSpc>
              <a:buClr>
                <a:srgbClr val="FFC000"/>
              </a:buClr>
              <a:buSzPct val="125000"/>
              <a:buFont typeface="Wingdings" panose="05000000000000000000" pitchFamily="2" charset="2"/>
              <a:buChar char="ü"/>
            </a:pPr>
            <a:r>
              <a:rPr lang="en-US" sz="2400" i="0" dirty="0">
                <a:solidFill>
                  <a:schemeClr val="bg1"/>
                </a:solidFill>
                <a:effectLst/>
              </a:rPr>
              <a:t>An updated, optimized LinkedIn profile</a:t>
            </a:r>
            <a:endParaRPr lang="en-US" sz="2400" dirty="0">
              <a:solidFill>
                <a:schemeClr val="bg1"/>
              </a:solidFill>
            </a:endParaRPr>
          </a:p>
          <a:p>
            <a:pPr marL="457200" indent="-457200">
              <a:lnSpc>
                <a:spcPct val="150000"/>
              </a:lnSpc>
              <a:buClr>
                <a:srgbClr val="FFC000"/>
              </a:buClr>
              <a:buSzPct val="125000"/>
              <a:buFont typeface="Wingdings" panose="05000000000000000000" pitchFamily="2" charset="2"/>
              <a:buChar char="ü"/>
            </a:pPr>
            <a:r>
              <a:rPr lang="en-US" sz="2400" i="0" dirty="0">
                <a:solidFill>
                  <a:schemeClr val="bg1"/>
                </a:solidFill>
                <a:effectLst/>
              </a:rPr>
              <a:t>A system to book appointments on your calendar – Calendly.com – Accuity,  </a:t>
            </a:r>
            <a:r>
              <a:rPr lang="en-US" sz="2400" i="0" dirty="0" err="1">
                <a:solidFill>
                  <a:schemeClr val="bg1"/>
                </a:solidFill>
                <a:effectLst/>
              </a:rPr>
              <a:t>BookLike</a:t>
            </a:r>
            <a:r>
              <a:rPr lang="en-US" sz="2400" i="0" dirty="0">
                <a:solidFill>
                  <a:schemeClr val="bg1"/>
                </a:solidFill>
                <a:effectLst/>
              </a:rPr>
              <a:t> a Boss</a:t>
            </a:r>
            <a:endParaRPr lang="en-US" sz="2400" dirty="0">
              <a:solidFill>
                <a:schemeClr val="bg1"/>
              </a:solidFill>
            </a:endParaRPr>
          </a:p>
          <a:p>
            <a:pPr marL="457200" indent="-457200">
              <a:lnSpc>
                <a:spcPct val="150000"/>
              </a:lnSpc>
              <a:buClr>
                <a:srgbClr val="FFC000"/>
              </a:buClr>
              <a:buSzPct val="125000"/>
              <a:buFont typeface="Wingdings" panose="05000000000000000000" pitchFamily="2" charset="2"/>
              <a:buChar char="ü"/>
            </a:pPr>
            <a:r>
              <a:rPr lang="en-US" sz="2400" dirty="0">
                <a:solidFill>
                  <a:schemeClr val="bg1"/>
                </a:solidFill>
              </a:rPr>
              <a:t>An Instagram Account</a:t>
            </a:r>
          </a:p>
          <a:p>
            <a:pPr marL="457200" indent="-457200">
              <a:lnSpc>
                <a:spcPct val="150000"/>
              </a:lnSpc>
              <a:buClr>
                <a:srgbClr val="FFC000"/>
              </a:buClr>
              <a:buSzPct val="125000"/>
              <a:buFont typeface="Wingdings" panose="05000000000000000000" pitchFamily="2" charset="2"/>
              <a:buChar char="ü"/>
            </a:pPr>
            <a:r>
              <a:rPr lang="en-US" sz="2400" i="0" dirty="0">
                <a:solidFill>
                  <a:schemeClr val="bg1"/>
                </a:solidFill>
                <a:effectLst/>
              </a:rPr>
              <a:t>The LinkedIn app on your phone</a:t>
            </a:r>
            <a:endParaRPr lang="en-US" sz="2400" dirty="0">
              <a:solidFill>
                <a:schemeClr val="bg1"/>
              </a:solidFill>
            </a:endParaRPr>
          </a:p>
          <a:p>
            <a:pPr marL="457200" indent="-457200">
              <a:lnSpc>
                <a:spcPct val="150000"/>
              </a:lnSpc>
              <a:buClr>
                <a:srgbClr val="FFC000"/>
              </a:buClr>
              <a:buSzPct val="125000"/>
              <a:buFont typeface="Wingdings" panose="05000000000000000000" pitchFamily="2" charset="2"/>
              <a:buChar char="ü"/>
            </a:pPr>
            <a:r>
              <a:rPr lang="en-US" sz="2400" i="0" dirty="0">
                <a:solidFill>
                  <a:schemeClr val="bg1"/>
                </a:solidFill>
                <a:effectLst/>
              </a:rPr>
              <a:t>30 Minutes a day to devote to LinkedIn</a:t>
            </a:r>
          </a:p>
          <a:p>
            <a:pPr marL="457200" indent="-457200">
              <a:buClr>
                <a:srgbClr val="FFC000"/>
              </a:buClr>
              <a:buSzPct val="125000"/>
              <a:buFont typeface="Wingdings" panose="05000000000000000000" pitchFamily="2" charset="2"/>
              <a:buChar char="ü"/>
            </a:pPr>
            <a:r>
              <a:rPr lang="en-US" sz="2400" i="0" dirty="0">
                <a:solidFill>
                  <a:schemeClr val="bg1"/>
                </a:solidFill>
                <a:effectLst/>
              </a:rPr>
              <a:t>Identifying your ideal prospects or referral partners with whom you want to set appointments</a:t>
            </a:r>
          </a:p>
        </p:txBody>
      </p:sp>
      <p:sp>
        <p:nvSpPr>
          <p:cNvPr id="7" name="TextBox 6">
            <a:extLst>
              <a:ext uri="{FF2B5EF4-FFF2-40B4-BE49-F238E27FC236}">
                <a16:creationId xmlns:a16="http://schemas.microsoft.com/office/drawing/2014/main" id="{119C433F-6005-C1E2-4C0E-AD81E13F0C8D}"/>
              </a:ext>
            </a:extLst>
          </p:cNvPr>
          <p:cNvSpPr txBox="1"/>
          <p:nvPr/>
        </p:nvSpPr>
        <p:spPr>
          <a:xfrm>
            <a:off x="894081" y="133474"/>
            <a:ext cx="10322560" cy="1323439"/>
          </a:xfrm>
          <a:prstGeom prst="rect">
            <a:avLst/>
          </a:prstGeom>
          <a:noFill/>
        </p:spPr>
        <p:txBody>
          <a:bodyPr wrap="square" rtlCol="0">
            <a:spAutoFit/>
          </a:bodyPr>
          <a:lstStyle/>
          <a:p>
            <a:pPr algn="ctr"/>
            <a:r>
              <a:rPr lang="en-US" sz="4000" dirty="0">
                <a:solidFill>
                  <a:schemeClr val="bg1"/>
                </a:solidFill>
              </a:rPr>
              <a:t>What You Need to Generate 2-10 Appointments a Week Using Posts </a:t>
            </a:r>
          </a:p>
        </p:txBody>
      </p:sp>
    </p:spTree>
    <p:extLst>
      <p:ext uri="{BB962C8B-B14F-4D97-AF65-F5344CB8AC3E}">
        <p14:creationId xmlns:p14="http://schemas.microsoft.com/office/powerpoint/2010/main" val="299356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E317A7-5EA3-4C2B-A8C1-5B192CE28CA5}"/>
              </a:ext>
            </a:extLst>
          </p:cNvPr>
          <p:cNvSpPr txBox="1"/>
          <p:nvPr/>
        </p:nvSpPr>
        <p:spPr>
          <a:xfrm>
            <a:off x="430542" y="1282627"/>
            <a:ext cx="6108404" cy="3416320"/>
          </a:xfrm>
          <a:prstGeom prst="rect">
            <a:avLst/>
          </a:prstGeom>
          <a:noFill/>
        </p:spPr>
        <p:txBody>
          <a:bodyPr wrap="square">
            <a:spAutoFit/>
          </a:bodyPr>
          <a:lstStyle/>
          <a:p>
            <a:pPr algn="ctr"/>
            <a:r>
              <a:rPr lang="en-US" sz="5400" b="1" dirty="0">
                <a:solidFill>
                  <a:schemeClr val="bg1"/>
                </a:solidFill>
                <a:latin typeface="+mj-lt"/>
                <a:cs typeface="Arial" panose="020B0604020202020204" pitchFamily="34" charset="0"/>
              </a:rPr>
              <a:t>Imagine waking up every day to a calendar filled with appointments</a:t>
            </a:r>
          </a:p>
        </p:txBody>
      </p:sp>
      <p:pic>
        <p:nvPicPr>
          <p:cNvPr id="8" name="Picture 7">
            <a:extLst>
              <a:ext uri="{FF2B5EF4-FFF2-40B4-BE49-F238E27FC236}">
                <a16:creationId xmlns:a16="http://schemas.microsoft.com/office/drawing/2014/main" id="{75957895-94A9-44B0-A409-4C80E7FB025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348" b="99109" l="5556" r="89931">
                        <a14:foregroundMark x1="15278" y1="3743" x2="52083" y2="4813"/>
                        <a14:foregroundMark x1="52083" y1="4813" x2="65278" y2="8556"/>
                        <a14:foregroundMark x1="65278" y1="8556" x2="41667" y2="27629"/>
                        <a14:foregroundMark x1="41667" y1="27629" x2="83333" y2="38503"/>
                        <a14:foregroundMark x1="83333" y1="38503" x2="39236" y2="62032"/>
                        <a14:foregroundMark x1="39236" y1="62032" x2="66667" y2="85918"/>
                        <a14:foregroundMark x1="66667" y1="85918" x2="49306" y2="90553"/>
                        <a14:foregroundMark x1="49306" y1="90553" x2="40972" y2="89840"/>
                        <a14:foregroundMark x1="17014" y1="9091" x2="21181" y2="16934"/>
                        <a14:foregroundMark x1="21181" y1="16934" x2="23611" y2="9982"/>
                        <a14:foregroundMark x1="12153" y1="37968" x2="18056" y2="85740"/>
                        <a14:foregroundMark x1="18056" y1="85740" x2="46528" y2="93583"/>
                        <a14:foregroundMark x1="46528" y1="93583" x2="72569" y2="90909"/>
                        <a14:foregroundMark x1="72569" y1="90909" x2="24653" y2="71480"/>
                        <a14:foregroundMark x1="24653" y1="71480" x2="35764" y2="52050"/>
                        <a14:foregroundMark x1="35764" y1="52050" x2="50000" y2="47237"/>
                        <a14:foregroundMark x1="50000" y1="47237" x2="50000" y2="46881"/>
                        <a14:foregroundMark x1="18403" y1="7665" x2="53125" y2="7308"/>
                        <a14:foregroundMark x1="53125" y1="7308" x2="41667" y2="12478"/>
                        <a14:foregroundMark x1="41667" y1="12478" x2="54514" y2="25490"/>
                        <a14:foregroundMark x1="54514" y1="25490" x2="48611" y2="36185"/>
                        <a14:foregroundMark x1="48611" y1="36185" x2="71528" y2="45098"/>
                        <a14:foregroundMark x1="71528" y1="45098" x2="39236" y2="52406"/>
                        <a14:foregroundMark x1="39236" y1="52406" x2="72222" y2="65597"/>
                        <a14:foregroundMark x1="72222" y1="65597" x2="36806" y2="79501"/>
                        <a14:foregroundMark x1="36806" y1="79501" x2="59028" y2="86631"/>
                        <a14:foregroundMark x1="59028" y1="86631" x2="66319" y2="95009"/>
                        <a14:foregroundMark x1="66319" y1="95009" x2="35417" y2="98574"/>
                        <a14:foregroundMark x1="15972" y1="5348" x2="20486" y2="5348"/>
                        <a14:foregroundMark x1="53472" y1="99109" x2="53472" y2="99109"/>
                        <a14:foregroundMark x1="8333" y1="5526" x2="8333" y2="5526"/>
                        <a14:foregroundMark x1="5556" y1="7130" x2="5556" y2="7130"/>
                        <a14:foregroundMark x1="6250" y1="31551" x2="6250" y2="31551"/>
                        <a14:foregroundMark x1="6250" y1="43494" x2="6250" y2="43494"/>
                        <a14:foregroundMark x1="8681" y1="61854" x2="8681" y2="61854"/>
                      </a14:backgroundRemoval>
                    </a14:imgEffect>
                  </a14:imgLayer>
                </a14:imgProps>
              </a:ext>
              <a:ext uri="{28A0092B-C50C-407E-A947-70E740481C1C}">
                <a14:useLocalDpi xmlns:a14="http://schemas.microsoft.com/office/drawing/2010/main" val="0"/>
              </a:ext>
            </a:extLst>
          </a:blip>
          <a:stretch>
            <a:fillRect/>
          </a:stretch>
        </p:blipFill>
        <p:spPr>
          <a:xfrm>
            <a:off x="7407254" y="18423"/>
            <a:ext cx="3618209" cy="6053728"/>
          </a:xfrm>
          <a:prstGeom prst="rect">
            <a:avLst/>
          </a:prstGeom>
        </p:spPr>
      </p:pic>
      <p:sp>
        <p:nvSpPr>
          <p:cNvPr id="2" name="Footer Placeholder 1">
            <a:extLst>
              <a:ext uri="{FF2B5EF4-FFF2-40B4-BE49-F238E27FC236}">
                <a16:creationId xmlns:a16="http://schemas.microsoft.com/office/drawing/2014/main" id="{E3531582-ECAF-3AB9-F6BF-8CFF8FBF6D98}"/>
              </a:ext>
            </a:extLst>
          </p:cNvPr>
          <p:cNvSpPr>
            <a:spLocks noGrp="1"/>
          </p:cNvSpPr>
          <p:nvPr>
            <p:ph type="ftr" sz="quarter" idx="11"/>
          </p:nvPr>
        </p:nvSpPr>
        <p:spPr/>
        <p:txBody>
          <a:bodyPr/>
          <a:lstStyle/>
          <a:p>
            <a:r>
              <a:rPr lang="en-US"/>
              <a:t>©2023 The Sher Method</a:t>
            </a:r>
            <a:endParaRPr lang="en-US" dirty="0"/>
          </a:p>
        </p:txBody>
      </p:sp>
      <p:sp>
        <p:nvSpPr>
          <p:cNvPr id="3" name="Slide Number Placeholder 2">
            <a:extLst>
              <a:ext uri="{FF2B5EF4-FFF2-40B4-BE49-F238E27FC236}">
                <a16:creationId xmlns:a16="http://schemas.microsoft.com/office/drawing/2014/main" id="{07152894-FB77-3F86-2A7D-8A51B009CADC}"/>
              </a:ext>
            </a:extLst>
          </p:cNvPr>
          <p:cNvSpPr>
            <a:spLocks noGrp="1"/>
          </p:cNvSpPr>
          <p:nvPr>
            <p:ph type="sldNum" sz="quarter" idx="12"/>
          </p:nvPr>
        </p:nvSpPr>
        <p:spPr/>
        <p:txBody>
          <a:bodyPr/>
          <a:lstStyle/>
          <a:p>
            <a:fld id="{254A2582-A702-F945-9A7F-3DE967D52B37}" type="slidenum">
              <a:rPr lang="en-US" smtClean="0"/>
              <a:t>18</a:t>
            </a:fld>
            <a:endParaRPr lang="en-US"/>
          </a:p>
        </p:txBody>
      </p:sp>
    </p:spTree>
    <p:extLst>
      <p:ext uri="{BB962C8B-B14F-4D97-AF65-F5344CB8AC3E}">
        <p14:creationId xmlns:p14="http://schemas.microsoft.com/office/powerpoint/2010/main" val="2676741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73246CB-BE40-F47F-A1C4-172A07FD886F}"/>
              </a:ext>
            </a:extLst>
          </p:cNvPr>
          <p:cNvSpPr>
            <a:spLocks noGrp="1"/>
          </p:cNvSpPr>
          <p:nvPr>
            <p:ph type="ftr" sz="quarter" idx="11"/>
          </p:nvPr>
        </p:nvSpPr>
        <p:spPr/>
        <p:txBody>
          <a:bodyPr/>
          <a:lstStyle/>
          <a:p>
            <a:r>
              <a:rPr lang="en-US"/>
              <a:t>©2023 The Sher Method</a:t>
            </a:r>
            <a:endParaRPr lang="en-US" dirty="0"/>
          </a:p>
        </p:txBody>
      </p:sp>
      <p:sp>
        <p:nvSpPr>
          <p:cNvPr id="3" name="Slide Number Placeholder 2">
            <a:extLst>
              <a:ext uri="{FF2B5EF4-FFF2-40B4-BE49-F238E27FC236}">
                <a16:creationId xmlns:a16="http://schemas.microsoft.com/office/drawing/2014/main" id="{D9F30C9B-AB00-A48E-20DD-F3150E262DDD}"/>
              </a:ext>
            </a:extLst>
          </p:cNvPr>
          <p:cNvSpPr>
            <a:spLocks noGrp="1"/>
          </p:cNvSpPr>
          <p:nvPr>
            <p:ph type="sldNum" sz="quarter" idx="12"/>
          </p:nvPr>
        </p:nvSpPr>
        <p:spPr/>
        <p:txBody>
          <a:bodyPr/>
          <a:lstStyle/>
          <a:p>
            <a:fld id="{254A2582-A702-F945-9A7F-3DE967D52B37}" type="slidenum">
              <a:rPr lang="en-US" smtClean="0"/>
              <a:t>19</a:t>
            </a:fld>
            <a:endParaRPr lang="en-US"/>
          </a:p>
        </p:txBody>
      </p:sp>
      <p:sp>
        <p:nvSpPr>
          <p:cNvPr id="5" name="TextBox 4">
            <a:extLst>
              <a:ext uri="{FF2B5EF4-FFF2-40B4-BE49-F238E27FC236}">
                <a16:creationId xmlns:a16="http://schemas.microsoft.com/office/drawing/2014/main" id="{5CD2180F-4D88-194F-AB90-3D6C8D54CE2F}"/>
              </a:ext>
            </a:extLst>
          </p:cNvPr>
          <p:cNvSpPr txBox="1"/>
          <p:nvPr/>
        </p:nvSpPr>
        <p:spPr>
          <a:xfrm>
            <a:off x="941939" y="1502688"/>
            <a:ext cx="7668661" cy="5355312"/>
          </a:xfrm>
          <a:prstGeom prst="rect">
            <a:avLst/>
          </a:prstGeom>
          <a:noFill/>
        </p:spPr>
        <p:txBody>
          <a:bodyPr wrap="square">
            <a:spAutoFit/>
          </a:bodyPr>
          <a:lstStyle/>
          <a:p>
            <a:pPr marL="342900" indent="-342900">
              <a:buClr>
                <a:srgbClr val="FFFF00"/>
              </a:buClr>
              <a:buSzPct val="125000"/>
              <a:buFont typeface="Wingdings" panose="05000000000000000000" pitchFamily="2" charset="2"/>
              <a:buChar char="Ø"/>
            </a:pPr>
            <a:r>
              <a:rPr lang="en-US" sz="2400" i="0" dirty="0">
                <a:solidFill>
                  <a:schemeClr val="bg1"/>
                </a:solidFill>
                <a:effectLst/>
              </a:rPr>
              <a:t>Share something that inspires you – a video/Instagram post/story your read</a:t>
            </a:r>
          </a:p>
          <a:p>
            <a:pPr marL="342900" indent="-342900">
              <a:buClr>
                <a:srgbClr val="FFFF00"/>
              </a:buClr>
              <a:buSzPct val="125000"/>
              <a:buFont typeface="Wingdings" panose="05000000000000000000" pitchFamily="2" charset="2"/>
              <a:buChar char="Ø"/>
            </a:pPr>
            <a:endParaRPr lang="en-US" sz="2400" dirty="0">
              <a:solidFill>
                <a:schemeClr val="bg1"/>
              </a:solidFill>
            </a:endParaRPr>
          </a:p>
          <a:p>
            <a:pPr marL="342900" indent="-342900">
              <a:buClr>
                <a:srgbClr val="FFFF00"/>
              </a:buClr>
              <a:buSzPct val="125000"/>
              <a:buFont typeface="Wingdings" panose="05000000000000000000" pitchFamily="2" charset="2"/>
              <a:buChar char="Ø"/>
            </a:pPr>
            <a:r>
              <a:rPr lang="en-US" sz="2400" i="0" dirty="0">
                <a:solidFill>
                  <a:schemeClr val="bg1"/>
                </a:solidFill>
                <a:effectLst/>
              </a:rPr>
              <a:t>Answer a common question you get from clients</a:t>
            </a:r>
          </a:p>
          <a:p>
            <a:pPr marL="342900" indent="-342900">
              <a:buClr>
                <a:srgbClr val="FFFF00"/>
              </a:buClr>
              <a:buSzPct val="125000"/>
              <a:buFont typeface="Wingdings" panose="05000000000000000000" pitchFamily="2" charset="2"/>
              <a:buChar char="Ø"/>
            </a:pPr>
            <a:endParaRPr lang="en-US" sz="2400" dirty="0">
              <a:solidFill>
                <a:schemeClr val="bg1"/>
              </a:solidFill>
            </a:endParaRPr>
          </a:p>
          <a:p>
            <a:pPr marL="342900" indent="-342900">
              <a:buClr>
                <a:srgbClr val="FFFF00"/>
              </a:buClr>
              <a:buSzPct val="125000"/>
              <a:buFont typeface="Wingdings" panose="05000000000000000000" pitchFamily="2" charset="2"/>
              <a:buChar char="Ø"/>
            </a:pPr>
            <a:r>
              <a:rPr lang="en-US" sz="2400" dirty="0">
                <a:solidFill>
                  <a:schemeClr val="bg1"/>
                </a:solidFill>
              </a:rPr>
              <a:t>Share something from your personal life that relates to your business</a:t>
            </a:r>
          </a:p>
          <a:p>
            <a:pPr marL="342900" indent="-342900">
              <a:buClr>
                <a:srgbClr val="FFFF00"/>
              </a:buClr>
              <a:buSzPct val="125000"/>
              <a:buFont typeface="Wingdings" panose="05000000000000000000" pitchFamily="2" charset="2"/>
              <a:buChar char="Ø"/>
            </a:pPr>
            <a:endParaRPr lang="en-US" sz="2400" dirty="0">
              <a:solidFill>
                <a:schemeClr val="bg1"/>
              </a:solidFill>
            </a:endParaRPr>
          </a:p>
          <a:p>
            <a:pPr marL="342900" indent="-342900">
              <a:buClr>
                <a:srgbClr val="FFFF00"/>
              </a:buClr>
              <a:buSzPct val="125000"/>
              <a:buFont typeface="Wingdings" panose="05000000000000000000" pitchFamily="2" charset="2"/>
              <a:buChar char="Ø"/>
            </a:pPr>
            <a:r>
              <a:rPr lang="en-US" sz="2400" i="0" dirty="0">
                <a:solidFill>
                  <a:schemeClr val="bg1"/>
                </a:solidFill>
                <a:effectLst/>
              </a:rPr>
              <a:t>Create a Top 10 list</a:t>
            </a:r>
          </a:p>
          <a:p>
            <a:pPr marL="342900" indent="-342900">
              <a:buClr>
                <a:srgbClr val="FFFF00"/>
              </a:buClr>
              <a:buSzPct val="125000"/>
              <a:buFont typeface="Wingdings" panose="05000000000000000000" pitchFamily="2" charset="2"/>
              <a:buChar char="Ø"/>
            </a:pPr>
            <a:endParaRPr lang="en-US" sz="2400" dirty="0">
              <a:solidFill>
                <a:schemeClr val="bg1"/>
              </a:solidFill>
            </a:endParaRPr>
          </a:p>
          <a:p>
            <a:pPr marL="342900" indent="-342900">
              <a:buClr>
                <a:srgbClr val="FFFF00"/>
              </a:buClr>
              <a:buSzPct val="125000"/>
              <a:buFont typeface="Wingdings" panose="05000000000000000000" pitchFamily="2" charset="2"/>
              <a:buChar char="Ø"/>
            </a:pPr>
            <a:r>
              <a:rPr lang="en-US" sz="2400" i="0" dirty="0">
                <a:solidFill>
                  <a:schemeClr val="bg1"/>
                </a:solidFill>
                <a:effectLst/>
              </a:rPr>
              <a:t>Share the story of how you got to where you are</a:t>
            </a:r>
          </a:p>
          <a:p>
            <a:endParaRPr lang="en-US" sz="2400" i="0" dirty="0">
              <a:solidFill>
                <a:schemeClr val="bg1"/>
              </a:solidFill>
              <a:effectLst/>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7" name="TextBox 6">
            <a:extLst>
              <a:ext uri="{FF2B5EF4-FFF2-40B4-BE49-F238E27FC236}">
                <a16:creationId xmlns:a16="http://schemas.microsoft.com/office/drawing/2014/main" id="{119C433F-6005-C1E2-4C0E-AD81E13F0C8D}"/>
              </a:ext>
            </a:extLst>
          </p:cNvPr>
          <p:cNvSpPr txBox="1"/>
          <p:nvPr/>
        </p:nvSpPr>
        <p:spPr>
          <a:xfrm>
            <a:off x="2182060" y="448794"/>
            <a:ext cx="7827879" cy="769441"/>
          </a:xfrm>
          <a:prstGeom prst="rect">
            <a:avLst/>
          </a:prstGeom>
          <a:noFill/>
        </p:spPr>
        <p:txBody>
          <a:bodyPr wrap="square" rtlCol="0">
            <a:spAutoFit/>
          </a:bodyPr>
          <a:lstStyle/>
          <a:p>
            <a:pPr algn="ctr"/>
            <a:r>
              <a:rPr lang="en-US" sz="4400" dirty="0">
                <a:solidFill>
                  <a:schemeClr val="bg1"/>
                </a:solidFill>
              </a:rPr>
              <a:t>What Can You Post on LinkedIn?</a:t>
            </a:r>
          </a:p>
        </p:txBody>
      </p:sp>
      <p:pic>
        <p:nvPicPr>
          <p:cNvPr id="6" name="Picture 5" descr="A computer with a blue screen&#10;&#10;Description automatically generated with low confidence">
            <a:extLst>
              <a:ext uri="{FF2B5EF4-FFF2-40B4-BE49-F238E27FC236}">
                <a16:creationId xmlns:a16="http://schemas.microsoft.com/office/drawing/2014/main" id="{071D6725-CE8B-0EB9-CB5A-9A55FE8ACE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0600" y="2515078"/>
            <a:ext cx="3242450" cy="1827843"/>
          </a:xfrm>
          <a:prstGeom prst="rect">
            <a:avLst/>
          </a:prstGeom>
        </p:spPr>
      </p:pic>
    </p:spTree>
    <p:extLst>
      <p:ext uri="{BB962C8B-B14F-4D97-AF65-F5344CB8AC3E}">
        <p14:creationId xmlns:p14="http://schemas.microsoft.com/office/powerpoint/2010/main" val="372475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0AA389-E425-48ED-BF9D-3D2FFCADA46F}"/>
              </a:ext>
            </a:extLst>
          </p:cNvPr>
          <p:cNvSpPr txBox="1"/>
          <p:nvPr/>
        </p:nvSpPr>
        <p:spPr>
          <a:xfrm>
            <a:off x="667294" y="868026"/>
            <a:ext cx="10857411" cy="4154984"/>
          </a:xfrm>
          <a:prstGeom prst="rect">
            <a:avLst/>
          </a:prstGeom>
          <a:noFill/>
        </p:spPr>
        <p:txBody>
          <a:bodyPr wrap="square" rtlCol="0">
            <a:spAutoFit/>
          </a:bodyPr>
          <a:lstStyle/>
          <a:p>
            <a:pPr algn="just"/>
            <a:r>
              <a:rPr lang="en-US" sz="2400" dirty="0">
                <a:solidFill>
                  <a:schemeClr val="bg1"/>
                </a:solidFill>
              </a:rPr>
              <a:t>Copyright © 2023 Rhonda L. Sher |  All Rights Reserved.</a:t>
            </a:r>
          </a:p>
          <a:p>
            <a:pPr algn="just"/>
            <a:endParaRPr lang="en-US" sz="2400" dirty="0">
              <a:solidFill>
                <a:schemeClr val="bg1"/>
              </a:solidFill>
            </a:endParaRPr>
          </a:p>
          <a:p>
            <a:pPr algn="just"/>
            <a:r>
              <a:rPr lang="en-US" sz="2400" dirty="0">
                <a:solidFill>
                  <a:schemeClr val="bg1"/>
                </a:solidFill>
              </a:rPr>
              <a:t>No part of this publication may be reproduced, distributed or transmitted in any form or by any means including photocopying, recording, or other electronic or mechanical methods, without the prior written permission of the author, except in the case of brief quotation embodied in critical reviews and certain other non-commercial uses permitted by copyright law.  </a:t>
            </a:r>
          </a:p>
          <a:p>
            <a:pPr algn="just"/>
            <a:endParaRPr lang="en-US" sz="2400" dirty="0">
              <a:solidFill>
                <a:schemeClr val="bg1"/>
              </a:solidFill>
            </a:endParaRPr>
          </a:p>
          <a:p>
            <a:pPr algn="just"/>
            <a:r>
              <a:rPr lang="en-US" sz="2400" dirty="0">
                <a:solidFill>
                  <a:schemeClr val="bg1"/>
                </a:solidFill>
              </a:rPr>
              <a:t>For permission requests, write to the publisher, addressed </a:t>
            </a:r>
          </a:p>
          <a:p>
            <a:pPr algn="just"/>
            <a:r>
              <a:rPr lang="en-US" sz="2400" dirty="0">
                <a:solidFill>
                  <a:schemeClr val="bg1"/>
                </a:solidFill>
              </a:rPr>
              <a:t>“Attention:  Permissions Coordinator,” at the email address below:</a:t>
            </a:r>
          </a:p>
          <a:p>
            <a:pPr algn="just"/>
            <a:r>
              <a:rPr lang="en-US" sz="2400" dirty="0">
                <a:solidFill>
                  <a:schemeClr val="bg1"/>
                </a:solidFill>
              </a:rPr>
              <a:t>Rhonda@theshermethod.com</a:t>
            </a:r>
          </a:p>
        </p:txBody>
      </p:sp>
    </p:spTree>
    <p:extLst>
      <p:ext uri="{BB962C8B-B14F-4D97-AF65-F5344CB8AC3E}">
        <p14:creationId xmlns:p14="http://schemas.microsoft.com/office/powerpoint/2010/main" val="780590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73246CB-BE40-F47F-A1C4-172A07FD886F}"/>
              </a:ext>
            </a:extLst>
          </p:cNvPr>
          <p:cNvSpPr>
            <a:spLocks noGrp="1"/>
          </p:cNvSpPr>
          <p:nvPr>
            <p:ph type="ftr" sz="quarter" idx="11"/>
          </p:nvPr>
        </p:nvSpPr>
        <p:spPr/>
        <p:txBody>
          <a:bodyPr/>
          <a:lstStyle/>
          <a:p>
            <a:r>
              <a:rPr lang="en-US"/>
              <a:t>©2023 The Sher Method</a:t>
            </a:r>
            <a:endParaRPr lang="en-US" dirty="0"/>
          </a:p>
        </p:txBody>
      </p:sp>
      <p:sp>
        <p:nvSpPr>
          <p:cNvPr id="3" name="Slide Number Placeholder 2">
            <a:extLst>
              <a:ext uri="{FF2B5EF4-FFF2-40B4-BE49-F238E27FC236}">
                <a16:creationId xmlns:a16="http://schemas.microsoft.com/office/drawing/2014/main" id="{D9F30C9B-AB00-A48E-20DD-F3150E262DDD}"/>
              </a:ext>
            </a:extLst>
          </p:cNvPr>
          <p:cNvSpPr>
            <a:spLocks noGrp="1"/>
          </p:cNvSpPr>
          <p:nvPr>
            <p:ph type="sldNum" sz="quarter" idx="12"/>
          </p:nvPr>
        </p:nvSpPr>
        <p:spPr/>
        <p:txBody>
          <a:bodyPr/>
          <a:lstStyle/>
          <a:p>
            <a:fld id="{254A2582-A702-F945-9A7F-3DE967D52B37}" type="slidenum">
              <a:rPr lang="en-US" smtClean="0"/>
              <a:t>20</a:t>
            </a:fld>
            <a:endParaRPr lang="en-US"/>
          </a:p>
        </p:txBody>
      </p:sp>
      <p:sp>
        <p:nvSpPr>
          <p:cNvPr id="5" name="TextBox 4">
            <a:extLst>
              <a:ext uri="{FF2B5EF4-FFF2-40B4-BE49-F238E27FC236}">
                <a16:creationId xmlns:a16="http://schemas.microsoft.com/office/drawing/2014/main" id="{5CD2180F-4D88-194F-AB90-3D6C8D54CE2F}"/>
              </a:ext>
            </a:extLst>
          </p:cNvPr>
          <p:cNvSpPr txBox="1"/>
          <p:nvPr/>
        </p:nvSpPr>
        <p:spPr>
          <a:xfrm>
            <a:off x="1013059" y="1371466"/>
            <a:ext cx="8774530" cy="6093976"/>
          </a:xfrm>
          <a:prstGeom prst="rect">
            <a:avLst/>
          </a:prstGeom>
          <a:noFill/>
        </p:spPr>
        <p:txBody>
          <a:bodyPr wrap="square">
            <a:spAutoFit/>
          </a:bodyPr>
          <a:lstStyle/>
          <a:p>
            <a:pPr marL="342900" indent="-342900">
              <a:buClr>
                <a:srgbClr val="FFFF00"/>
              </a:buClr>
              <a:buSzPct val="125000"/>
              <a:buFont typeface="Wingdings" panose="05000000000000000000" pitchFamily="2" charset="2"/>
              <a:buChar char="Ø"/>
            </a:pPr>
            <a:r>
              <a:rPr lang="en-US" sz="2400" dirty="0">
                <a:solidFill>
                  <a:schemeClr val="bg1"/>
                </a:solidFill>
              </a:rPr>
              <a:t> Where were you in life 5 years ago today? 10 years ago? </a:t>
            </a:r>
            <a:br>
              <a:rPr lang="en-US" sz="2400" dirty="0">
                <a:solidFill>
                  <a:schemeClr val="bg1"/>
                </a:solidFill>
              </a:rPr>
            </a:br>
            <a:r>
              <a:rPr lang="en-US" sz="2400" dirty="0">
                <a:solidFill>
                  <a:schemeClr val="bg1"/>
                </a:solidFill>
              </a:rPr>
              <a:t>What do you wish you knew back then?</a:t>
            </a:r>
          </a:p>
          <a:p>
            <a:pPr marL="342900" indent="-342900">
              <a:buClr>
                <a:srgbClr val="FFFF00"/>
              </a:buClr>
              <a:buSzPct val="125000"/>
              <a:buFont typeface="Wingdings" panose="05000000000000000000" pitchFamily="2" charset="2"/>
              <a:buChar char="Ø"/>
            </a:pPr>
            <a:endParaRPr lang="en-US" sz="2400" dirty="0">
              <a:solidFill>
                <a:schemeClr val="bg1"/>
              </a:solidFill>
            </a:endParaRPr>
          </a:p>
          <a:p>
            <a:pPr marL="342900" indent="-342900">
              <a:buClr>
                <a:srgbClr val="FFFF00"/>
              </a:buClr>
              <a:buSzPct val="125000"/>
              <a:buFont typeface="Wingdings" panose="05000000000000000000" pitchFamily="2" charset="2"/>
              <a:buChar char="Ø"/>
            </a:pPr>
            <a:r>
              <a:rPr lang="en-US" sz="2400" dirty="0">
                <a:solidFill>
                  <a:schemeClr val="bg1"/>
                </a:solidFill>
              </a:rPr>
              <a:t>  Share your biggest challenge of the week</a:t>
            </a:r>
          </a:p>
          <a:p>
            <a:pPr marL="342900" indent="-342900">
              <a:buClr>
                <a:srgbClr val="FFFF00"/>
              </a:buClr>
              <a:buSzPct val="125000"/>
              <a:buFont typeface="Wingdings" panose="05000000000000000000" pitchFamily="2" charset="2"/>
              <a:buChar char="Ø"/>
            </a:pPr>
            <a:endParaRPr lang="en-US" sz="2400" dirty="0">
              <a:solidFill>
                <a:schemeClr val="bg1"/>
              </a:solidFill>
            </a:endParaRPr>
          </a:p>
          <a:p>
            <a:pPr marL="342900" indent="-342900">
              <a:buClr>
                <a:srgbClr val="FFFF00"/>
              </a:buClr>
              <a:buSzPct val="125000"/>
              <a:buFont typeface="Wingdings" panose="05000000000000000000" pitchFamily="2" charset="2"/>
              <a:buChar char="Ø"/>
            </a:pPr>
            <a:r>
              <a:rPr lang="en-US" sz="2400" dirty="0">
                <a:solidFill>
                  <a:schemeClr val="bg1"/>
                </a:solidFill>
              </a:rPr>
              <a:t>  Share your biggest win of the week</a:t>
            </a:r>
          </a:p>
          <a:p>
            <a:pPr marL="342900" indent="-342900">
              <a:buClr>
                <a:srgbClr val="FFFF00"/>
              </a:buClr>
              <a:buSzPct val="125000"/>
              <a:buFont typeface="Wingdings" panose="05000000000000000000" pitchFamily="2" charset="2"/>
              <a:buChar char="Ø"/>
            </a:pPr>
            <a:endParaRPr lang="en-US" sz="2400" dirty="0">
              <a:solidFill>
                <a:schemeClr val="bg1"/>
              </a:solidFill>
            </a:endParaRPr>
          </a:p>
          <a:p>
            <a:pPr marL="342900" indent="-342900">
              <a:buClr>
                <a:srgbClr val="FFFF00"/>
              </a:buClr>
              <a:buSzPct val="125000"/>
              <a:buFont typeface="Wingdings" panose="05000000000000000000" pitchFamily="2" charset="2"/>
              <a:buChar char="Ø"/>
            </a:pPr>
            <a:r>
              <a:rPr lang="en-US" sz="2400" dirty="0">
                <a:solidFill>
                  <a:schemeClr val="bg1"/>
                </a:solidFill>
              </a:rPr>
              <a:t>  Talk about what is going on in your industry</a:t>
            </a:r>
          </a:p>
          <a:p>
            <a:pPr marL="342900" indent="-342900">
              <a:buClr>
                <a:srgbClr val="FFFF00"/>
              </a:buClr>
              <a:buSzPct val="125000"/>
              <a:buFont typeface="Wingdings" panose="05000000000000000000" pitchFamily="2" charset="2"/>
              <a:buChar char="Ø"/>
            </a:pPr>
            <a:endParaRPr lang="en-US" sz="2400" dirty="0">
              <a:solidFill>
                <a:schemeClr val="bg1"/>
              </a:solidFill>
            </a:endParaRPr>
          </a:p>
          <a:p>
            <a:pPr marL="342900" indent="-342900">
              <a:buClr>
                <a:srgbClr val="FFFF00"/>
              </a:buClr>
              <a:buSzPct val="125000"/>
              <a:buFont typeface="Wingdings" panose="05000000000000000000" pitchFamily="2" charset="2"/>
              <a:buChar char="Ø"/>
            </a:pPr>
            <a:r>
              <a:rPr lang="en-US" sz="2400" dirty="0">
                <a:solidFill>
                  <a:schemeClr val="bg1"/>
                </a:solidFill>
              </a:rPr>
              <a:t>  Share someone post that inspired you</a:t>
            </a:r>
          </a:p>
          <a:p>
            <a:pPr marL="342900" indent="-342900">
              <a:buClr>
                <a:srgbClr val="FFFF00"/>
              </a:buClr>
              <a:buSzPct val="125000"/>
              <a:buFont typeface="Wingdings" panose="05000000000000000000" pitchFamily="2" charset="2"/>
              <a:buChar char="Ø"/>
            </a:pPr>
            <a:endParaRPr lang="en-US" sz="2400" dirty="0">
              <a:solidFill>
                <a:schemeClr val="bg1"/>
              </a:solidFill>
            </a:endParaRPr>
          </a:p>
          <a:p>
            <a:pPr marL="342900" indent="-342900">
              <a:buClr>
                <a:srgbClr val="FFFF00"/>
              </a:buClr>
              <a:buSzPct val="125000"/>
              <a:buFont typeface="Wingdings" panose="05000000000000000000" pitchFamily="2" charset="2"/>
              <a:buChar char="Ø"/>
            </a:pPr>
            <a:r>
              <a:rPr lang="en-US" sz="2400" dirty="0">
                <a:solidFill>
                  <a:schemeClr val="bg1"/>
                </a:solidFill>
              </a:rPr>
              <a:t> Create a poll</a:t>
            </a:r>
          </a:p>
          <a:p>
            <a:endParaRPr lang="en-US" sz="2400" dirty="0">
              <a:solidFill>
                <a:schemeClr val="bg1"/>
              </a:solidFill>
            </a:endParaRPr>
          </a:p>
          <a:p>
            <a:endParaRPr lang="en-US" sz="2400" i="0" dirty="0">
              <a:solidFill>
                <a:schemeClr val="bg1"/>
              </a:solidFill>
              <a:effectLst/>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4" name="TextBox 3">
            <a:extLst>
              <a:ext uri="{FF2B5EF4-FFF2-40B4-BE49-F238E27FC236}">
                <a16:creationId xmlns:a16="http://schemas.microsoft.com/office/drawing/2014/main" id="{BB90FF49-EEBE-52AC-B3ED-4F6842F680CE}"/>
              </a:ext>
            </a:extLst>
          </p:cNvPr>
          <p:cNvSpPr txBox="1"/>
          <p:nvPr/>
        </p:nvSpPr>
        <p:spPr>
          <a:xfrm>
            <a:off x="2182060" y="448794"/>
            <a:ext cx="7827879" cy="769441"/>
          </a:xfrm>
          <a:prstGeom prst="rect">
            <a:avLst/>
          </a:prstGeom>
          <a:noFill/>
        </p:spPr>
        <p:txBody>
          <a:bodyPr wrap="square" rtlCol="0">
            <a:spAutoFit/>
          </a:bodyPr>
          <a:lstStyle/>
          <a:p>
            <a:pPr algn="ctr"/>
            <a:r>
              <a:rPr lang="en-US" sz="4400" dirty="0">
                <a:solidFill>
                  <a:schemeClr val="bg1"/>
                </a:solidFill>
              </a:rPr>
              <a:t>What Can You Post on LinkedIn?</a:t>
            </a:r>
          </a:p>
        </p:txBody>
      </p:sp>
      <p:pic>
        <p:nvPicPr>
          <p:cNvPr id="7" name="Picture 6" descr="A picture containing icon&#10;&#10;Description automatically generated">
            <a:extLst>
              <a:ext uri="{FF2B5EF4-FFF2-40B4-BE49-F238E27FC236}">
                <a16:creationId xmlns:a16="http://schemas.microsoft.com/office/drawing/2014/main" id="{836307DA-A6E8-96AD-7FAC-426AB6CA7E5D}"/>
              </a:ext>
            </a:extLst>
          </p:cNvPr>
          <p:cNvPicPr>
            <a:picLocks noChangeAspect="1"/>
          </p:cNvPicPr>
          <p:nvPr/>
        </p:nvPicPr>
        <p:blipFill rotWithShape="1">
          <a:blip r:embed="rId2">
            <a:extLst>
              <a:ext uri="{28A0092B-C50C-407E-A947-70E740481C1C}">
                <a14:useLocalDpi xmlns:a14="http://schemas.microsoft.com/office/drawing/2010/main" val="0"/>
              </a:ext>
            </a:extLst>
          </a:blip>
          <a:srcRect l="28060" r="13433"/>
          <a:stretch/>
        </p:blipFill>
        <p:spPr>
          <a:xfrm>
            <a:off x="8463280" y="2101488"/>
            <a:ext cx="3464560" cy="3947775"/>
          </a:xfrm>
          <a:prstGeom prst="rect">
            <a:avLst/>
          </a:prstGeom>
        </p:spPr>
      </p:pic>
    </p:spTree>
    <p:extLst>
      <p:ext uri="{BB962C8B-B14F-4D97-AF65-F5344CB8AC3E}">
        <p14:creationId xmlns:p14="http://schemas.microsoft.com/office/powerpoint/2010/main" val="232970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10" end="10"/>
                                            </p:txEl>
                                          </p:spTgt>
                                        </p:tgtEl>
                                        <p:attrNameLst>
                                          <p:attrName>style.visibility</p:attrName>
                                        </p:attrNameLst>
                                      </p:cBhvr>
                                      <p:to>
                                        <p:strVal val="visible"/>
                                      </p:to>
                                    </p:set>
                                    <p:animEffect transition="in" filter="fade">
                                      <p:cBhvr>
                                        <p:cTn id="32"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73246CB-BE40-F47F-A1C4-172A07FD886F}"/>
              </a:ext>
            </a:extLst>
          </p:cNvPr>
          <p:cNvSpPr>
            <a:spLocks noGrp="1"/>
          </p:cNvSpPr>
          <p:nvPr>
            <p:ph type="ftr" sz="quarter" idx="11"/>
          </p:nvPr>
        </p:nvSpPr>
        <p:spPr/>
        <p:txBody>
          <a:bodyPr/>
          <a:lstStyle/>
          <a:p>
            <a:r>
              <a:rPr lang="en-US"/>
              <a:t>©2023 The Sher Method</a:t>
            </a:r>
            <a:endParaRPr lang="en-US" dirty="0"/>
          </a:p>
        </p:txBody>
      </p:sp>
      <p:sp>
        <p:nvSpPr>
          <p:cNvPr id="3" name="Slide Number Placeholder 2">
            <a:extLst>
              <a:ext uri="{FF2B5EF4-FFF2-40B4-BE49-F238E27FC236}">
                <a16:creationId xmlns:a16="http://schemas.microsoft.com/office/drawing/2014/main" id="{D9F30C9B-AB00-A48E-20DD-F3150E262DDD}"/>
              </a:ext>
            </a:extLst>
          </p:cNvPr>
          <p:cNvSpPr>
            <a:spLocks noGrp="1"/>
          </p:cNvSpPr>
          <p:nvPr>
            <p:ph type="sldNum" sz="quarter" idx="12"/>
          </p:nvPr>
        </p:nvSpPr>
        <p:spPr/>
        <p:txBody>
          <a:bodyPr/>
          <a:lstStyle/>
          <a:p>
            <a:fld id="{254A2582-A702-F945-9A7F-3DE967D52B37}" type="slidenum">
              <a:rPr lang="en-US" smtClean="0"/>
              <a:t>21</a:t>
            </a:fld>
            <a:endParaRPr lang="en-US"/>
          </a:p>
        </p:txBody>
      </p:sp>
      <p:sp>
        <p:nvSpPr>
          <p:cNvPr id="5" name="TextBox 4">
            <a:extLst>
              <a:ext uri="{FF2B5EF4-FFF2-40B4-BE49-F238E27FC236}">
                <a16:creationId xmlns:a16="http://schemas.microsoft.com/office/drawing/2014/main" id="{5CD2180F-4D88-194F-AB90-3D6C8D54CE2F}"/>
              </a:ext>
            </a:extLst>
          </p:cNvPr>
          <p:cNvSpPr txBox="1"/>
          <p:nvPr/>
        </p:nvSpPr>
        <p:spPr>
          <a:xfrm>
            <a:off x="378995" y="854242"/>
            <a:ext cx="9763626" cy="1292662"/>
          </a:xfrm>
          <a:prstGeom prst="rect">
            <a:avLst/>
          </a:prstGeom>
          <a:noFill/>
        </p:spPr>
        <p:txBody>
          <a:bodyPr wrap="square">
            <a:spAutoFit/>
          </a:bodyPr>
          <a:lstStyle/>
          <a:p>
            <a:endParaRPr lang="en-US" sz="2400" i="0" dirty="0">
              <a:solidFill>
                <a:schemeClr val="bg1"/>
              </a:solidFill>
              <a:effectLst/>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7" name="TextBox 6">
            <a:extLst>
              <a:ext uri="{FF2B5EF4-FFF2-40B4-BE49-F238E27FC236}">
                <a16:creationId xmlns:a16="http://schemas.microsoft.com/office/drawing/2014/main" id="{119C433F-6005-C1E2-4C0E-AD81E13F0C8D}"/>
              </a:ext>
            </a:extLst>
          </p:cNvPr>
          <p:cNvSpPr txBox="1"/>
          <p:nvPr/>
        </p:nvSpPr>
        <p:spPr>
          <a:xfrm>
            <a:off x="1298140" y="365502"/>
            <a:ext cx="9595719" cy="769441"/>
          </a:xfrm>
          <a:prstGeom prst="rect">
            <a:avLst/>
          </a:prstGeom>
          <a:noFill/>
        </p:spPr>
        <p:txBody>
          <a:bodyPr wrap="square" rtlCol="0">
            <a:spAutoFit/>
          </a:bodyPr>
          <a:lstStyle/>
          <a:p>
            <a:pPr algn="ctr"/>
            <a:r>
              <a:rPr lang="en-US" sz="4400" dirty="0">
                <a:solidFill>
                  <a:schemeClr val="bg1"/>
                </a:solidFill>
              </a:rPr>
              <a:t>What You Need to Know About Posting</a:t>
            </a:r>
          </a:p>
        </p:txBody>
      </p:sp>
      <p:sp>
        <p:nvSpPr>
          <p:cNvPr id="8" name="TextBox 7">
            <a:extLst>
              <a:ext uri="{FF2B5EF4-FFF2-40B4-BE49-F238E27FC236}">
                <a16:creationId xmlns:a16="http://schemas.microsoft.com/office/drawing/2014/main" id="{2D84E74F-8D70-23FE-F9A6-434D87182773}"/>
              </a:ext>
            </a:extLst>
          </p:cNvPr>
          <p:cNvSpPr txBox="1"/>
          <p:nvPr/>
        </p:nvSpPr>
        <p:spPr>
          <a:xfrm>
            <a:off x="378995" y="1299410"/>
            <a:ext cx="7860765" cy="4524315"/>
          </a:xfrm>
          <a:prstGeom prst="rect">
            <a:avLst/>
          </a:prstGeom>
          <a:noFill/>
        </p:spPr>
        <p:txBody>
          <a:bodyPr wrap="square">
            <a:spAutoFit/>
          </a:bodyPr>
          <a:lstStyle/>
          <a:p>
            <a:pPr marL="396875" indent="-396875">
              <a:buSzPct val="125000"/>
              <a:buFont typeface="Wingdings" panose="05000000000000000000" pitchFamily="2" charset="2"/>
              <a:buChar char="ü"/>
            </a:pPr>
            <a:r>
              <a:rPr lang="en-US" sz="2400" i="0" dirty="0">
                <a:solidFill>
                  <a:schemeClr val="bg1"/>
                </a:solidFill>
                <a:effectLst/>
              </a:rPr>
              <a:t>Give engagement to people in your network</a:t>
            </a:r>
          </a:p>
          <a:p>
            <a:pPr marL="396875" indent="-396875">
              <a:buSzPct val="125000"/>
              <a:buFont typeface="Wingdings" panose="05000000000000000000" pitchFamily="2" charset="2"/>
              <a:buChar char="ü"/>
            </a:pPr>
            <a:endParaRPr lang="en-US" sz="2400" dirty="0">
              <a:solidFill>
                <a:schemeClr val="bg1"/>
              </a:solidFill>
            </a:endParaRPr>
          </a:p>
          <a:p>
            <a:pPr marL="396875" indent="-396875">
              <a:buSzPct val="125000"/>
              <a:buFont typeface="Wingdings" panose="05000000000000000000" pitchFamily="2" charset="2"/>
              <a:buChar char="ü"/>
            </a:pPr>
            <a:r>
              <a:rPr lang="en-US" sz="2400" i="0" dirty="0">
                <a:solidFill>
                  <a:schemeClr val="bg1"/>
                </a:solidFill>
                <a:effectLst/>
              </a:rPr>
              <a:t>Post to attract comments and respond to each comment you receive</a:t>
            </a:r>
            <a:br>
              <a:rPr lang="en-US" sz="2400" i="0" dirty="0">
                <a:solidFill>
                  <a:schemeClr val="bg1"/>
                </a:solidFill>
                <a:effectLst/>
              </a:rPr>
            </a:br>
            <a:endParaRPr lang="en-US" sz="2400" i="1" dirty="0">
              <a:solidFill>
                <a:schemeClr val="bg1"/>
              </a:solidFill>
            </a:endParaRPr>
          </a:p>
          <a:p>
            <a:pPr marL="854075" lvl="2" indent="-396875">
              <a:buSzPct val="125000"/>
              <a:buFont typeface="Arial" panose="020B0604020202020204" pitchFamily="34" charset="0"/>
              <a:buChar char="•"/>
            </a:pPr>
            <a:r>
              <a:rPr lang="en-US" sz="2400" i="1" dirty="0">
                <a:solidFill>
                  <a:schemeClr val="bg1"/>
                </a:solidFill>
                <a:effectLst/>
              </a:rPr>
              <a:t>“Comments provide more data than likes and re-shares, they also generate engagement. Therefore, many successful authors end their post with a question”</a:t>
            </a:r>
          </a:p>
          <a:p>
            <a:pPr marL="396875" indent="-396875">
              <a:buSzPct val="125000"/>
              <a:buFont typeface="Wingdings" panose="05000000000000000000" pitchFamily="2" charset="2"/>
              <a:buChar char="ü"/>
            </a:pPr>
            <a:endParaRPr lang="en-US" sz="2400" i="0" dirty="0">
              <a:solidFill>
                <a:schemeClr val="bg1"/>
              </a:solidFill>
              <a:effectLst/>
            </a:endParaRPr>
          </a:p>
          <a:p>
            <a:pPr marL="396875" indent="-396875">
              <a:buSzPct val="125000"/>
              <a:buFont typeface="Wingdings" panose="05000000000000000000" pitchFamily="2" charset="2"/>
              <a:buChar char="ü"/>
            </a:pPr>
            <a:r>
              <a:rPr lang="en-US" sz="2400" i="0" dirty="0">
                <a:solidFill>
                  <a:schemeClr val="bg1"/>
                </a:solidFill>
                <a:effectLst/>
              </a:rPr>
              <a:t>Post consistently, no more than 20 times per month, but no less than three times a week. </a:t>
            </a:r>
          </a:p>
        </p:txBody>
      </p:sp>
      <p:pic>
        <p:nvPicPr>
          <p:cNvPr id="6" name="Picture 5" descr="A person with the hand on the chin&#10;&#10;Description automatically generated with medium confidence">
            <a:extLst>
              <a:ext uri="{FF2B5EF4-FFF2-40B4-BE49-F238E27FC236}">
                <a16:creationId xmlns:a16="http://schemas.microsoft.com/office/drawing/2014/main" id="{3CF61FC4-7F45-156B-8224-66AB8F1366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8220" y="1998980"/>
            <a:ext cx="2860040" cy="2860040"/>
          </a:xfrm>
          <a:prstGeom prst="rect">
            <a:avLst/>
          </a:prstGeom>
        </p:spPr>
      </p:pic>
    </p:spTree>
    <p:extLst>
      <p:ext uri="{BB962C8B-B14F-4D97-AF65-F5344CB8AC3E}">
        <p14:creationId xmlns:p14="http://schemas.microsoft.com/office/powerpoint/2010/main" val="362006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fade">
                                      <p:cBhvr>
                                        <p:cTn id="15" dur="500"/>
                                        <p:tgtEl>
                                          <p:spTgt spid="8">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5" end="5"/>
                                            </p:txEl>
                                          </p:spTgt>
                                        </p:tgtEl>
                                        <p:attrNameLst>
                                          <p:attrName>style.visibility</p:attrName>
                                        </p:attrNameLst>
                                      </p:cBhvr>
                                      <p:to>
                                        <p:strVal val="visible"/>
                                      </p:to>
                                    </p:set>
                                    <p:animEffect transition="in" filter="fade">
                                      <p:cBhvr>
                                        <p:cTn id="20"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F2562-D09D-6C1F-EA4E-483F87E994A0}"/>
              </a:ext>
            </a:extLst>
          </p:cNvPr>
          <p:cNvSpPr>
            <a:spLocks noGrp="1"/>
          </p:cNvSpPr>
          <p:nvPr>
            <p:ph type="title"/>
          </p:nvPr>
        </p:nvSpPr>
        <p:spPr/>
        <p:txBody>
          <a:bodyPr/>
          <a:lstStyle/>
          <a:p>
            <a:pPr algn="ctr"/>
            <a:r>
              <a:rPr lang="en-US" dirty="0"/>
              <a:t>How often should you post on LinkedIn?</a:t>
            </a:r>
          </a:p>
        </p:txBody>
      </p:sp>
      <p:sp>
        <p:nvSpPr>
          <p:cNvPr id="3" name="Footer Placeholder 2">
            <a:extLst>
              <a:ext uri="{FF2B5EF4-FFF2-40B4-BE49-F238E27FC236}">
                <a16:creationId xmlns:a16="http://schemas.microsoft.com/office/drawing/2014/main" id="{3BD19FFF-02E0-46CA-58E9-559A9BC7A38F}"/>
              </a:ext>
            </a:extLst>
          </p:cNvPr>
          <p:cNvSpPr>
            <a:spLocks noGrp="1"/>
          </p:cNvSpPr>
          <p:nvPr>
            <p:ph type="ftr" sz="quarter" idx="11"/>
          </p:nvPr>
        </p:nvSpPr>
        <p:spPr/>
        <p:txBody>
          <a:bodyPr/>
          <a:lstStyle/>
          <a:p>
            <a:r>
              <a:rPr lang="en-US"/>
              <a:t>©2023 The Sher Method</a:t>
            </a:r>
            <a:endParaRPr lang="en-US" dirty="0"/>
          </a:p>
        </p:txBody>
      </p:sp>
      <p:sp>
        <p:nvSpPr>
          <p:cNvPr id="4" name="Slide Number Placeholder 3">
            <a:extLst>
              <a:ext uri="{FF2B5EF4-FFF2-40B4-BE49-F238E27FC236}">
                <a16:creationId xmlns:a16="http://schemas.microsoft.com/office/drawing/2014/main" id="{343BF231-F6FD-E5E8-FF2B-8259E72C8DC9}"/>
              </a:ext>
            </a:extLst>
          </p:cNvPr>
          <p:cNvSpPr>
            <a:spLocks noGrp="1"/>
          </p:cNvSpPr>
          <p:nvPr>
            <p:ph type="sldNum" sz="quarter" idx="12"/>
          </p:nvPr>
        </p:nvSpPr>
        <p:spPr/>
        <p:txBody>
          <a:bodyPr/>
          <a:lstStyle/>
          <a:p>
            <a:fld id="{254A2582-A702-F945-9A7F-3DE967D52B37}" type="slidenum">
              <a:rPr lang="en-US" smtClean="0"/>
              <a:pPr/>
              <a:t>22</a:t>
            </a:fld>
            <a:endParaRPr lang="en-US" dirty="0"/>
          </a:p>
        </p:txBody>
      </p:sp>
      <p:grpSp>
        <p:nvGrpSpPr>
          <p:cNvPr id="19" name="Group 18">
            <a:extLst>
              <a:ext uri="{FF2B5EF4-FFF2-40B4-BE49-F238E27FC236}">
                <a16:creationId xmlns:a16="http://schemas.microsoft.com/office/drawing/2014/main" id="{EE8CB20C-2B42-E38D-8F16-A0F4128044BC}"/>
              </a:ext>
            </a:extLst>
          </p:cNvPr>
          <p:cNvGrpSpPr/>
          <p:nvPr/>
        </p:nvGrpSpPr>
        <p:grpSpPr>
          <a:xfrm>
            <a:off x="820302" y="1720484"/>
            <a:ext cx="10629769" cy="1216920"/>
            <a:chOff x="820302" y="1720484"/>
            <a:chExt cx="10629769" cy="1216920"/>
          </a:xfrm>
        </p:grpSpPr>
        <p:sp>
          <p:nvSpPr>
            <p:cNvPr id="8" name="Rectangle 7">
              <a:extLst>
                <a:ext uri="{FF2B5EF4-FFF2-40B4-BE49-F238E27FC236}">
                  <a16:creationId xmlns:a16="http://schemas.microsoft.com/office/drawing/2014/main" id="{1BAAE5F5-E386-D437-E7B0-D6B15B7D0148}"/>
                </a:ext>
              </a:extLst>
            </p:cNvPr>
            <p:cNvSpPr/>
            <p:nvPr/>
          </p:nvSpPr>
          <p:spPr>
            <a:xfrm>
              <a:off x="1076960" y="2055404"/>
              <a:ext cx="10373111" cy="8820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6A5594A2-271E-907F-3B1E-CD0A96AE3D74}"/>
                </a:ext>
              </a:extLst>
            </p:cNvPr>
            <p:cNvSpPr/>
            <p:nvPr/>
          </p:nvSpPr>
          <p:spPr>
            <a:xfrm>
              <a:off x="820302" y="1720484"/>
              <a:ext cx="10373111" cy="1034129"/>
            </a:xfrm>
            <a:custGeom>
              <a:avLst/>
              <a:gdLst>
                <a:gd name="connsiteX0" fmla="*/ 0 w 10373111"/>
                <a:gd name="connsiteY0" fmla="*/ 172358 h 1034129"/>
                <a:gd name="connsiteX1" fmla="*/ 172358 w 10373111"/>
                <a:gd name="connsiteY1" fmla="*/ 0 h 1034129"/>
                <a:gd name="connsiteX2" fmla="*/ 10200753 w 10373111"/>
                <a:gd name="connsiteY2" fmla="*/ 0 h 1034129"/>
                <a:gd name="connsiteX3" fmla="*/ 10373111 w 10373111"/>
                <a:gd name="connsiteY3" fmla="*/ 172358 h 1034129"/>
                <a:gd name="connsiteX4" fmla="*/ 10373111 w 10373111"/>
                <a:gd name="connsiteY4" fmla="*/ 861771 h 1034129"/>
                <a:gd name="connsiteX5" fmla="*/ 10200753 w 10373111"/>
                <a:gd name="connsiteY5" fmla="*/ 1034129 h 1034129"/>
                <a:gd name="connsiteX6" fmla="*/ 172358 w 10373111"/>
                <a:gd name="connsiteY6" fmla="*/ 1034129 h 1034129"/>
                <a:gd name="connsiteX7" fmla="*/ 0 w 10373111"/>
                <a:gd name="connsiteY7" fmla="*/ 861771 h 1034129"/>
                <a:gd name="connsiteX8" fmla="*/ 0 w 10373111"/>
                <a:gd name="connsiteY8" fmla="*/ 172358 h 103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73111" h="1034129">
                  <a:moveTo>
                    <a:pt x="0" y="172358"/>
                  </a:moveTo>
                  <a:cubicBezTo>
                    <a:pt x="0" y="77167"/>
                    <a:pt x="77167" y="0"/>
                    <a:pt x="172358" y="0"/>
                  </a:cubicBezTo>
                  <a:lnTo>
                    <a:pt x="10200753" y="0"/>
                  </a:lnTo>
                  <a:cubicBezTo>
                    <a:pt x="10295944" y="0"/>
                    <a:pt x="10373111" y="77167"/>
                    <a:pt x="10373111" y="172358"/>
                  </a:cubicBezTo>
                  <a:lnTo>
                    <a:pt x="10373111" y="861771"/>
                  </a:lnTo>
                  <a:cubicBezTo>
                    <a:pt x="10373111" y="956962"/>
                    <a:pt x="10295944" y="1034129"/>
                    <a:pt x="10200753" y="1034129"/>
                  </a:cubicBezTo>
                  <a:lnTo>
                    <a:pt x="172358" y="1034129"/>
                  </a:lnTo>
                  <a:cubicBezTo>
                    <a:pt x="77167" y="1034129"/>
                    <a:pt x="0" y="956962"/>
                    <a:pt x="0" y="861771"/>
                  </a:cubicBezTo>
                  <a:lnTo>
                    <a:pt x="0" y="17235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5151" tIns="50482" rIns="355151" bIns="50482" numCol="1" spcCol="1270" anchor="ctr" anchorCtr="0">
              <a:noAutofit/>
            </a:bodyPr>
            <a:lstStyle/>
            <a:p>
              <a:pPr marL="0" lvl="0" indent="0" algn="l" defTabSz="1066800">
                <a:lnSpc>
                  <a:spcPct val="90000"/>
                </a:lnSpc>
                <a:spcBef>
                  <a:spcPct val="0"/>
                </a:spcBef>
                <a:spcAft>
                  <a:spcPct val="35000"/>
                </a:spcAft>
                <a:buNone/>
              </a:pPr>
              <a:r>
                <a:rPr lang="en-US" sz="2400" b="0" i="0" kern="1200" dirty="0">
                  <a:solidFill>
                    <a:schemeClr val="bg1"/>
                  </a:solidFill>
                  <a:effectLst/>
                  <a:latin typeface="+mn-lt"/>
                </a:rPr>
                <a:t>LinkedIn </a:t>
              </a:r>
              <a:r>
                <a:rPr lang="en-US" sz="2400" i="0" kern="1200" dirty="0">
                  <a:solidFill>
                    <a:schemeClr val="bg1"/>
                  </a:solidFill>
                  <a:effectLst/>
                  <a:latin typeface="+mn-lt"/>
                </a:rPr>
                <a:t>recommends posting every business day on </a:t>
              </a:r>
              <a:r>
                <a:rPr lang="en-US" sz="2400" b="0" i="0" kern="1200" dirty="0">
                  <a:solidFill>
                    <a:schemeClr val="bg1"/>
                  </a:solidFill>
                  <a:effectLst/>
                  <a:latin typeface="+mn-lt"/>
                </a:rPr>
                <a:t>the platform.  Best time is between 8:00 and 10:00 am</a:t>
              </a:r>
              <a:endParaRPr lang="en-US" sz="2400" kern="1200" dirty="0">
                <a:solidFill>
                  <a:schemeClr val="bg1"/>
                </a:solidFill>
                <a:latin typeface="+mn-lt"/>
              </a:endParaRPr>
            </a:p>
          </p:txBody>
        </p:sp>
      </p:grpSp>
      <p:grpSp>
        <p:nvGrpSpPr>
          <p:cNvPr id="17" name="Group 16">
            <a:extLst>
              <a:ext uri="{FF2B5EF4-FFF2-40B4-BE49-F238E27FC236}">
                <a16:creationId xmlns:a16="http://schemas.microsoft.com/office/drawing/2014/main" id="{223FECEC-DD73-6283-530D-6629951C8853}"/>
              </a:ext>
            </a:extLst>
          </p:cNvPr>
          <p:cNvGrpSpPr/>
          <p:nvPr/>
        </p:nvGrpSpPr>
        <p:grpSpPr>
          <a:xfrm>
            <a:off x="820302" y="3146724"/>
            <a:ext cx="10651451" cy="1185329"/>
            <a:chOff x="820302" y="3187364"/>
            <a:chExt cx="10651451" cy="1185329"/>
          </a:xfrm>
        </p:grpSpPr>
        <p:sp>
          <p:nvSpPr>
            <p:cNvPr id="10" name="Rectangle 9">
              <a:extLst>
                <a:ext uri="{FF2B5EF4-FFF2-40B4-BE49-F238E27FC236}">
                  <a16:creationId xmlns:a16="http://schemas.microsoft.com/office/drawing/2014/main" id="{FD4E0B40-4BB5-50FF-EB97-4A12D295E3A3}"/>
                </a:ext>
              </a:extLst>
            </p:cNvPr>
            <p:cNvSpPr/>
            <p:nvPr/>
          </p:nvSpPr>
          <p:spPr>
            <a:xfrm>
              <a:off x="1055276" y="3490693"/>
              <a:ext cx="10416477" cy="8820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1D8AA892-5184-DDFE-1059-8CB77457DB18}"/>
                </a:ext>
              </a:extLst>
            </p:cNvPr>
            <p:cNvSpPr/>
            <p:nvPr/>
          </p:nvSpPr>
          <p:spPr>
            <a:xfrm>
              <a:off x="820302" y="3187364"/>
              <a:ext cx="10416477" cy="1033200"/>
            </a:xfrm>
            <a:custGeom>
              <a:avLst/>
              <a:gdLst>
                <a:gd name="connsiteX0" fmla="*/ 0 w 10416477"/>
                <a:gd name="connsiteY0" fmla="*/ 172203 h 1033200"/>
                <a:gd name="connsiteX1" fmla="*/ 172203 w 10416477"/>
                <a:gd name="connsiteY1" fmla="*/ 0 h 1033200"/>
                <a:gd name="connsiteX2" fmla="*/ 10244274 w 10416477"/>
                <a:gd name="connsiteY2" fmla="*/ 0 h 1033200"/>
                <a:gd name="connsiteX3" fmla="*/ 10416477 w 10416477"/>
                <a:gd name="connsiteY3" fmla="*/ 172203 h 1033200"/>
                <a:gd name="connsiteX4" fmla="*/ 10416477 w 10416477"/>
                <a:gd name="connsiteY4" fmla="*/ 860997 h 1033200"/>
                <a:gd name="connsiteX5" fmla="*/ 10244274 w 10416477"/>
                <a:gd name="connsiteY5" fmla="*/ 1033200 h 1033200"/>
                <a:gd name="connsiteX6" fmla="*/ 172203 w 10416477"/>
                <a:gd name="connsiteY6" fmla="*/ 1033200 h 1033200"/>
                <a:gd name="connsiteX7" fmla="*/ 0 w 10416477"/>
                <a:gd name="connsiteY7" fmla="*/ 860997 h 1033200"/>
                <a:gd name="connsiteX8" fmla="*/ 0 w 10416477"/>
                <a:gd name="connsiteY8" fmla="*/ 172203 h 103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6477" h="1033200">
                  <a:moveTo>
                    <a:pt x="0" y="172203"/>
                  </a:moveTo>
                  <a:cubicBezTo>
                    <a:pt x="0" y="77098"/>
                    <a:pt x="77098" y="0"/>
                    <a:pt x="172203" y="0"/>
                  </a:cubicBezTo>
                  <a:lnTo>
                    <a:pt x="10244274" y="0"/>
                  </a:lnTo>
                  <a:cubicBezTo>
                    <a:pt x="10339379" y="0"/>
                    <a:pt x="10416477" y="77098"/>
                    <a:pt x="10416477" y="172203"/>
                  </a:cubicBezTo>
                  <a:lnTo>
                    <a:pt x="10416477" y="860997"/>
                  </a:lnTo>
                  <a:cubicBezTo>
                    <a:pt x="10416477" y="956102"/>
                    <a:pt x="10339379" y="1033200"/>
                    <a:pt x="10244274" y="1033200"/>
                  </a:cubicBezTo>
                  <a:lnTo>
                    <a:pt x="172203" y="1033200"/>
                  </a:lnTo>
                  <a:cubicBezTo>
                    <a:pt x="77098" y="1033200"/>
                    <a:pt x="0" y="956102"/>
                    <a:pt x="0" y="860997"/>
                  </a:cubicBezTo>
                  <a:lnTo>
                    <a:pt x="0" y="1722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5106" tIns="50437" rIns="355106" bIns="50437" numCol="1" spcCol="1270" anchor="ctr" anchorCtr="0">
              <a:noAutofit/>
            </a:bodyPr>
            <a:lstStyle/>
            <a:p>
              <a:pPr marL="0" lvl="0" indent="0" algn="l" defTabSz="1066800">
                <a:lnSpc>
                  <a:spcPct val="90000"/>
                </a:lnSpc>
                <a:spcBef>
                  <a:spcPct val="0"/>
                </a:spcBef>
                <a:spcAft>
                  <a:spcPct val="35000"/>
                </a:spcAft>
                <a:buNone/>
              </a:pPr>
              <a:r>
                <a:rPr lang="en-US" sz="2400" b="0" i="0" kern="1200" dirty="0">
                  <a:solidFill>
                    <a:schemeClr val="bg1"/>
                  </a:solidFill>
                  <a:effectLst/>
                  <a:latin typeface="+mn-lt"/>
                </a:rPr>
                <a:t>My recommendation is to post at least 3 times a week and no more than a once a day</a:t>
              </a:r>
              <a:endParaRPr lang="en-US" sz="2400" kern="1200" dirty="0">
                <a:solidFill>
                  <a:schemeClr val="bg1"/>
                </a:solidFill>
                <a:latin typeface="+mn-lt"/>
              </a:endParaRPr>
            </a:p>
          </p:txBody>
        </p:sp>
      </p:grpSp>
      <p:grpSp>
        <p:nvGrpSpPr>
          <p:cNvPr id="18" name="Group 17">
            <a:extLst>
              <a:ext uri="{FF2B5EF4-FFF2-40B4-BE49-F238E27FC236}">
                <a16:creationId xmlns:a16="http://schemas.microsoft.com/office/drawing/2014/main" id="{CF08992A-B12E-5E35-7F89-643C17DB640B}"/>
              </a:ext>
            </a:extLst>
          </p:cNvPr>
          <p:cNvGrpSpPr/>
          <p:nvPr/>
        </p:nvGrpSpPr>
        <p:grpSpPr>
          <a:xfrm>
            <a:off x="820302" y="4571764"/>
            <a:ext cx="10629767" cy="1215720"/>
            <a:chOff x="820302" y="4693684"/>
            <a:chExt cx="10629767" cy="1215720"/>
          </a:xfrm>
        </p:grpSpPr>
        <p:sp>
          <p:nvSpPr>
            <p:cNvPr id="12" name="Rectangle 11">
              <a:extLst>
                <a:ext uri="{FF2B5EF4-FFF2-40B4-BE49-F238E27FC236}">
                  <a16:creationId xmlns:a16="http://schemas.microsoft.com/office/drawing/2014/main" id="{A6F55B13-8D0C-D6A5-1F4E-C01E3908A401}"/>
                </a:ext>
              </a:extLst>
            </p:cNvPr>
            <p:cNvSpPr/>
            <p:nvPr/>
          </p:nvSpPr>
          <p:spPr>
            <a:xfrm>
              <a:off x="1055276" y="5027404"/>
              <a:ext cx="10394793" cy="8820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AA0FA96A-F094-493E-220A-3F9218367A3C}"/>
                </a:ext>
              </a:extLst>
            </p:cNvPr>
            <p:cNvSpPr/>
            <p:nvPr/>
          </p:nvSpPr>
          <p:spPr>
            <a:xfrm>
              <a:off x="820302" y="4693684"/>
              <a:ext cx="10409706" cy="1033200"/>
            </a:xfrm>
            <a:custGeom>
              <a:avLst/>
              <a:gdLst>
                <a:gd name="connsiteX0" fmla="*/ 0 w 10409706"/>
                <a:gd name="connsiteY0" fmla="*/ 172203 h 1033200"/>
                <a:gd name="connsiteX1" fmla="*/ 172203 w 10409706"/>
                <a:gd name="connsiteY1" fmla="*/ 0 h 1033200"/>
                <a:gd name="connsiteX2" fmla="*/ 10237503 w 10409706"/>
                <a:gd name="connsiteY2" fmla="*/ 0 h 1033200"/>
                <a:gd name="connsiteX3" fmla="*/ 10409706 w 10409706"/>
                <a:gd name="connsiteY3" fmla="*/ 172203 h 1033200"/>
                <a:gd name="connsiteX4" fmla="*/ 10409706 w 10409706"/>
                <a:gd name="connsiteY4" fmla="*/ 860997 h 1033200"/>
                <a:gd name="connsiteX5" fmla="*/ 10237503 w 10409706"/>
                <a:gd name="connsiteY5" fmla="*/ 1033200 h 1033200"/>
                <a:gd name="connsiteX6" fmla="*/ 172203 w 10409706"/>
                <a:gd name="connsiteY6" fmla="*/ 1033200 h 1033200"/>
                <a:gd name="connsiteX7" fmla="*/ 0 w 10409706"/>
                <a:gd name="connsiteY7" fmla="*/ 860997 h 1033200"/>
                <a:gd name="connsiteX8" fmla="*/ 0 w 10409706"/>
                <a:gd name="connsiteY8" fmla="*/ 172203 h 103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9706" h="1033200">
                  <a:moveTo>
                    <a:pt x="0" y="172203"/>
                  </a:moveTo>
                  <a:cubicBezTo>
                    <a:pt x="0" y="77098"/>
                    <a:pt x="77098" y="0"/>
                    <a:pt x="172203" y="0"/>
                  </a:cubicBezTo>
                  <a:lnTo>
                    <a:pt x="10237503" y="0"/>
                  </a:lnTo>
                  <a:cubicBezTo>
                    <a:pt x="10332608" y="0"/>
                    <a:pt x="10409706" y="77098"/>
                    <a:pt x="10409706" y="172203"/>
                  </a:cubicBezTo>
                  <a:lnTo>
                    <a:pt x="10409706" y="860997"/>
                  </a:lnTo>
                  <a:cubicBezTo>
                    <a:pt x="10409706" y="956102"/>
                    <a:pt x="10332608" y="1033200"/>
                    <a:pt x="10237503" y="1033200"/>
                  </a:cubicBezTo>
                  <a:lnTo>
                    <a:pt x="172203" y="1033200"/>
                  </a:lnTo>
                  <a:cubicBezTo>
                    <a:pt x="77098" y="1033200"/>
                    <a:pt x="0" y="956102"/>
                    <a:pt x="0" y="860997"/>
                  </a:cubicBezTo>
                  <a:lnTo>
                    <a:pt x="0" y="1722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5106" tIns="50437" rIns="355106" bIns="50437" numCol="1" spcCol="1270" anchor="ctr" anchorCtr="0">
              <a:noAutofit/>
            </a:bodyPr>
            <a:lstStyle/>
            <a:p>
              <a:pPr marL="0" lvl="0" indent="0" algn="l" defTabSz="1066800">
                <a:lnSpc>
                  <a:spcPct val="90000"/>
                </a:lnSpc>
                <a:spcBef>
                  <a:spcPct val="0"/>
                </a:spcBef>
                <a:spcAft>
                  <a:spcPct val="35000"/>
                </a:spcAft>
                <a:buNone/>
              </a:pPr>
              <a:r>
                <a:rPr lang="en-US" sz="2400" b="0" i="0" kern="1200" dirty="0">
                  <a:solidFill>
                    <a:schemeClr val="bg1"/>
                  </a:solidFill>
                  <a:effectLst/>
                  <a:latin typeface="+mn-lt"/>
                </a:rPr>
                <a:t>According to HubSpot, after posting more than once a day, engagement significantly drops.</a:t>
              </a:r>
              <a:endParaRPr lang="en-US" sz="2400" kern="1200" dirty="0">
                <a:solidFill>
                  <a:schemeClr val="bg1"/>
                </a:solidFill>
                <a:latin typeface="+mn-lt"/>
              </a:endParaRPr>
            </a:p>
          </p:txBody>
        </p:sp>
      </p:grpSp>
    </p:spTree>
    <p:extLst>
      <p:ext uri="{BB962C8B-B14F-4D97-AF65-F5344CB8AC3E}">
        <p14:creationId xmlns:p14="http://schemas.microsoft.com/office/powerpoint/2010/main" val="222649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0-#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4D0BD6-9226-43A8-B0D4-60DF85EB7F93}"/>
              </a:ext>
            </a:extLst>
          </p:cNvPr>
          <p:cNvSpPr txBox="1"/>
          <p:nvPr/>
        </p:nvSpPr>
        <p:spPr>
          <a:xfrm>
            <a:off x="6340869" y="186989"/>
            <a:ext cx="5839003" cy="563231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When you consistently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post, comment, like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&amp; share on LinkedIn,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YOU will be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top of mind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with prospects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referral partners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&amp; establish authority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as the expert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in your field</a:t>
            </a:r>
          </a:p>
        </p:txBody>
      </p:sp>
      <p:pic>
        <p:nvPicPr>
          <p:cNvPr id="2054" name="Picture 6" descr="Expert, Professional, Businessman, Recruit, Hire">
            <a:extLst>
              <a:ext uri="{FF2B5EF4-FFF2-40B4-BE49-F238E27FC236}">
                <a16:creationId xmlns:a16="http://schemas.microsoft.com/office/drawing/2014/main" id="{F531CA57-D9C9-449F-A7D4-E35784200D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28" y="186988"/>
            <a:ext cx="6830152" cy="4055403"/>
          </a:xfrm>
          <a:prstGeom prst="rect">
            <a:avLst/>
          </a:prstGeom>
          <a:noFill/>
          <a:effectLst>
            <a:reflection blurRad="6350" stA="50000" endA="275" endPos="40000" dist="101600" dir="5400000" sy="-100000" algn="bl" rotWithShape="0"/>
            <a:softEdge rad="635000"/>
          </a:effectLst>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4433DE31-0C1C-5E58-B2C5-7A98B621FE6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©2023 The Sher Method</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458F9ABC-188D-7116-AE49-DEE05F72D3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A2582-A702-F945-9A7F-3DE967D52B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502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73246CB-BE40-F47F-A1C4-172A07FD886F}"/>
              </a:ext>
            </a:extLst>
          </p:cNvPr>
          <p:cNvSpPr>
            <a:spLocks noGrp="1"/>
          </p:cNvSpPr>
          <p:nvPr>
            <p:ph type="ftr" sz="quarter" idx="11"/>
          </p:nvPr>
        </p:nvSpPr>
        <p:spPr/>
        <p:txBody>
          <a:bodyPr/>
          <a:lstStyle/>
          <a:p>
            <a:r>
              <a:rPr lang="en-US"/>
              <a:t>©2023 The Sher Method</a:t>
            </a:r>
            <a:endParaRPr lang="en-US" dirty="0"/>
          </a:p>
        </p:txBody>
      </p:sp>
      <p:sp>
        <p:nvSpPr>
          <p:cNvPr id="3" name="Slide Number Placeholder 2">
            <a:extLst>
              <a:ext uri="{FF2B5EF4-FFF2-40B4-BE49-F238E27FC236}">
                <a16:creationId xmlns:a16="http://schemas.microsoft.com/office/drawing/2014/main" id="{D9F30C9B-AB00-A48E-20DD-F3150E262DDD}"/>
              </a:ext>
            </a:extLst>
          </p:cNvPr>
          <p:cNvSpPr>
            <a:spLocks noGrp="1"/>
          </p:cNvSpPr>
          <p:nvPr>
            <p:ph type="sldNum" sz="quarter" idx="12"/>
          </p:nvPr>
        </p:nvSpPr>
        <p:spPr/>
        <p:txBody>
          <a:bodyPr/>
          <a:lstStyle/>
          <a:p>
            <a:fld id="{254A2582-A702-F945-9A7F-3DE967D52B37}" type="slidenum">
              <a:rPr lang="en-US" smtClean="0"/>
              <a:t>24</a:t>
            </a:fld>
            <a:endParaRPr lang="en-US"/>
          </a:p>
        </p:txBody>
      </p:sp>
      <p:sp>
        <p:nvSpPr>
          <p:cNvPr id="7" name="TextBox 6">
            <a:extLst>
              <a:ext uri="{FF2B5EF4-FFF2-40B4-BE49-F238E27FC236}">
                <a16:creationId xmlns:a16="http://schemas.microsoft.com/office/drawing/2014/main" id="{119C433F-6005-C1E2-4C0E-AD81E13F0C8D}"/>
              </a:ext>
            </a:extLst>
          </p:cNvPr>
          <p:cNvSpPr txBox="1"/>
          <p:nvPr/>
        </p:nvSpPr>
        <p:spPr>
          <a:xfrm>
            <a:off x="2670008" y="360224"/>
            <a:ext cx="6851984" cy="769441"/>
          </a:xfrm>
          <a:prstGeom prst="rect">
            <a:avLst/>
          </a:prstGeom>
          <a:noFill/>
        </p:spPr>
        <p:txBody>
          <a:bodyPr wrap="square" rtlCol="0">
            <a:spAutoFit/>
          </a:bodyPr>
          <a:lstStyle/>
          <a:p>
            <a:pPr algn="ctr"/>
            <a:r>
              <a:rPr lang="en-US" sz="4400" dirty="0">
                <a:solidFill>
                  <a:schemeClr val="bg1"/>
                </a:solidFill>
              </a:rPr>
              <a:t>First Steps</a:t>
            </a:r>
          </a:p>
        </p:txBody>
      </p:sp>
      <p:sp>
        <p:nvSpPr>
          <p:cNvPr id="8" name="TextBox 7">
            <a:extLst>
              <a:ext uri="{FF2B5EF4-FFF2-40B4-BE49-F238E27FC236}">
                <a16:creationId xmlns:a16="http://schemas.microsoft.com/office/drawing/2014/main" id="{9508F7AB-4D7E-6C8D-D080-E34006D34559}"/>
              </a:ext>
            </a:extLst>
          </p:cNvPr>
          <p:cNvSpPr txBox="1"/>
          <p:nvPr/>
        </p:nvSpPr>
        <p:spPr>
          <a:xfrm>
            <a:off x="1121879" y="1433085"/>
            <a:ext cx="8194841" cy="4524315"/>
          </a:xfrm>
          <a:prstGeom prst="rect">
            <a:avLst/>
          </a:prstGeom>
          <a:noFill/>
        </p:spPr>
        <p:txBody>
          <a:bodyPr wrap="square">
            <a:spAutoFit/>
          </a:bodyPr>
          <a:lstStyle/>
          <a:p>
            <a:pPr marL="342900" indent="-342900">
              <a:buFont typeface="Arial" panose="020B0604020202020204" pitchFamily="34" charset="0"/>
              <a:buChar char="•"/>
            </a:pPr>
            <a:r>
              <a:rPr lang="en-US" sz="2400" dirty="0">
                <a:solidFill>
                  <a:schemeClr val="bg1"/>
                </a:solidFill>
              </a:rPr>
              <a:t>Determine if you will be posting from your desktop/laptop or on your cell phone</a:t>
            </a:r>
          </a:p>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r>
              <a:rPr lang="en-US" sz="2400" dirty="0">
                <a:solidFill>
                  <a:schemeClr val="bg1"/>
                </a:solidFill>
              </a:rPr>
              <a:t>If you are doing this from your phone, download and log into the LinkedIn mobile app</a:t>
            </a:r>
          </a:p>
          <a:p>
            <a:pPr marL="342900" indent="-342900">
              <a:buFont typeface="Arial" panose="020B0604020202020204" pitchFamily="34" charset="0"/>
              <a:buChar char="•"/>
            </a:pPr>
            <a:endParaRPr lang="en-US" sz="2400" dirty="0">
              <a:solidFill>
                <a:schemeClr val="bg1"/>
              </a:solidFill>
            </a:endParaRPr>
          </a:p>
          <a:p>
            <a:pPr marL="800100" lvl="1" indent="-342900">
              <a:buFont typeface="Wingdings" panose="05000000000000000000" pitchFamily="2" charset="2"/>
              <a:buChar char="v"/>
            </a:pPr>
            <a:r>
              <a:rPr lang="en-US" sz="2400" dirty="0">
                <a:solidFill>
                  <a:schemeClr val="bg1"/>
                </a:solidFill>
              </a:rPr>
              <a:t>The LinkedIn app is either in the </a:t>
            </a:r>
            <a:r>
              <a:rPr lang="en-US" sz="2400" b="1" dirty="0">
                <a:solidFill>
                  <a:schemeClr val="bg1"/>
                </a:solidFill>
              </a:rPr>
              <a:t>app store </a:t>
            </a:r>
            <a:r>
              <a:rPr lang="en-US" sz="2400" dirty="0">
                <a:solidFill>
                  <a:schemeClr val="bg1"/>
                </a:solidFill>
              </a:rPr>
              <a:t>for iPhone and </a:t>
            </a:r>
            <a:r>
              <a:rPr lang="en-US" sz="2400" b="1" dirty="0">
                <a:solidFill>
                  <a:schemeClr val="bg1"/>
                </a:solidFill>
              </a:rPr>
              <a:t>play store</a:t>
            </a:r>
            <a:r>
              <a:rPr lang="en-US" sz="2400" dirty="0">
                <a:solidFill>
                  <a:schemeClr val="bg1"/>
                </a:solidFill>
              </a:rPr>
              <a:t> for android phone</a:t>
            </a:r>
          </a:p>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r>
              <a:rPr lang="en-US" sz="2400" dirty="0">
                <a:solidFill>
                  <a:schemeClr val="bg1"/>
                </a:solidFill>
              </a:rPr>
              <a:t>Bring up the profile of the person you want to send a message to on your mobile device</a:t>
            </a:r>
          </a:p>
          <a:p>
            <a:pPr marL="0" indent="0">
              <a:buNone/>
            </a:pPr>
            <a:endParaRPr lang="en-US" sz="2400" dirty="0"/>
          </a:p>
        </p:txBody>
      </p:sp>
      <p:pic>
        <p:nvPicPr>
          <p:cNvPr id="5" name="Picture 4" descr="Text, letter, whiteboard">
            <a:extLst>
              <a:ext uri="{FF2B5EF4-FFF2-40B4-BE49-F238E27FC236}">
                <a16:creationId xmlns:a16="http://schemas.microsoft.com/office/drawing/2014/main" id="{EA0ADD6E-14A9-240D-5556-6835439CD3B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2000" t="15482" r="32999" b="20519"/>
          <a:stretch/>
        </p:blipFill>
        <p:spPr>
          <a:xfrm>
            <a:off x="9402679" y="1965960"/>
            <a:ext cx="2642306" cy="2717800"/>
          </a:xfrm>
          <a:prstGeom prst="rect">
            <a:avLst/>
          </a:prstGeom>
        </p:spPr>
      </p:pic>
    </p:spTree>
    <p:extLst>
      <p:ext uri="{BB962C8B-B14F-4D97-AF65-F5344CB8AC3E}">
        <p14:creationId xmlns:p14="http://schemas.microsoft.com/office/powerpoint/2010/main" val="380733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animEffect transition="in" filter="fade">
                                      <p:cBhvr>
                                        <p:cTn id="15" dur="500"/>
                                        <p:tgtEl>
                                          <p:spTgt spid="8">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6" end="6"/>
                                            </p:txEl>
                                          </p:spTgt>
                                        </p:tgtEl>
                                        <p:attrNameLst>
                                          <p:attrName>style.visibility</p:attrName>
                                        </p:attrNameLst>
                                      </p:cBhvr>
                                      <p:to>
                                        <p:strVal val="visible"/>
                                      </p:to>
                                    </p:set>
                                    <p:animEffect transition="in" filter="fade">
                                      <p:cBhvr>
                                        <p:cTn id="20"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2B1F1F-0E04-A0FA-5676-24FDCDD724CC}"/>
              </a:ext>
            </a:extLst>
          </p:cNvPr>
          <p:cNvSpPr>
            <a:spLocks noGrp="1"/>
          </p:cNvSpPr>
          <p:nvPr>
            <p:ph type="ftr" sz="quarter" idx="11"/>
          </p:nvPr>
        </p:nvSpPr>
        <p:spPr/>
        <p:txBody>
          <a:bodyPr/>
          <a:lstStyle/>
          <a:p>
            <a:r>
              <a:rPr lang="en-US"/>
              <a:t>©2023 The Sher Method</a:t>
            </a:r>
            <a:endParaRPr lang="en-US" dirty="0"/>
          </a:p>
        </p:txBody>
      </p:sp>
      <p:sp>
        <p:nvSpPr>
          <p:cNvPr id="3" name="Slide Number Placeholder 2">
            <a:extLst>
              <a:ext uri="{FF2B5EF4-FFF2-40B4-BE49-F238E27FC236}">
                <a16:creationId xmlns:a16="http://schemas.microsoft.com/office/drawing/2014/main" id="{6B21E003-C73C-856F-3002-1A9E5BFF87D9}"/>
              </a:ext>
            </a:extLst>
          </p:cNvPr>
          <p:cNvSpPr>
            <a:spLocks noGrp="1"/>
          </p:cNvSpPr>
          <p:nvPr>
            <p:ph type="sldNum" sz="quarter" idx="12"/>
          </p:nvPr>
        </p:nvSpPr>
        <p:spPr/>
        <p:txBody>
          <a:bodyPr/>
          <a:lstStyle/>
          <a:p>
            <a:fld id="{254A2582-A702-F945-9A7F-3DE967D52B37}" type="slidenum">
              <a:rPr lang="en-US" smtClean="0"/>
              <a:t>25</a:t>
            </a:fld>
            <a:endParaRPr lang="en-US"/>
          </a:p>
        </p:txBody>
      </p:sp>
      <p:sp>
        <p:nvSpPr>
          <p:cNvPr id="4" name="TextBox 3">
            <a:extLst>
              <a:ext uri="{FF2B5EF4-FFF2-40B4-BE49-F238E27FC236}">
                <a16:creationId xmlns:a16="http://schemas.microsoft.com/office/drawing/2014/main" id="{156C25A3-950E-6811-9E4A-1D4799853D83}"/>
              </a:ext>
            </a:extLst>
          </p:cNvPr>
          <p:cNvSpPr txBox="1"/>
          <p:nvPr/>
        </p:nvSpPr>
        <p:spPr>
          <a:xfrm>
            <a:off x="1209174" y="372979"/>
            <a:ext cx="9444789" cy="646331"/>
          </a:xfrm>
          <a:prstGeom prst="rect">
            <a:avLst/>
          </a:prstGeom>
          <a:noFill/>
        </p:spPr>
        <p:txBody>
          <a:bodyPr wrap="square" rtlCol="0">
            <a:spAutoFit/>
          </a:bodyPr>
          <a:lstStyle/>
          <a:p>
            <a:pPr algn="ctr"/>
            <a:r>
              <a:rPr lang="en-US" sz="3600" dirty="0">
                <a:solidFill>
                  <a:schemeClr val="bg1"/>
                </a:solidFill>
              </a:rPr>
              <a:t>Types of LinkedIn Posts</a:t>
            </a:r>
          </a:p>
        </p:txBody>
      </p:sp>
      <p:sp>
        <p:nvSpPr>
          <p:cNvPr id="6" name="TextBox 5">
            <a:extLst>
              <a:ext uri="{FF2B5EF4-FFF2-40B4-BE49-F238E27FC236}">
                <a16:creationId xmlns:a16="http://schemas.microsoft.com/office/drawing/2014/main" id="{E1F4BAAC-7E0E-2EFD-9F85-16A2DE82910C}"/>
              </a:ext>
            </a:extLst>
          </p:cNvPr>
          <p:cNvSpPr txBox="1"/>
          <p:nvPr/>
        </p:nvSpPr>
        <p:spPr>
          <a:xfrm>
            <a:off x="745958" y="1275347"/>
            <a:ext cx="10659979" cy="3970318"/>
          </a:xfrm>
          <a:prstGeom prst="rect">
            <a:avLst/>
          </a:prstGeom>
          <a:noFill/>
        </p:spPr>
        <p:txBody>
          <a:bodyPr wrap="square">
            <a:spAutoFit/>
          </a:bodyPr>
          <a:lstStyle/>
          <a:p>
            <a:pPr marL="285750" indent="-285750" algn="l">
              <a:buFont typeface="Wingdings" panose="05000000000000000000" pitchFamily="2" charset="2"/>
              <a:buChar char="Ø"/>
            </a:pPr>
            <a:r>
              <a:rPr lang="en-US" b="0" i="0" dirty="0">
                <a:solidFill>
                  <a:schemeClr val="bg1"/>
                </a:solidFill>
                <a:effectLst/>
                <a:latin typeface="Söhne"/>
              </a:rPr>
              <a:t>Thought-provoking questions: Posts that ask a question that encourages discussion or debate tend to generate a lot of engagement on LinkedIn.</a:t>
            </a:r>
          </a:p>
          <a:p>
            <a:pPr algn="l"/>
            <a:endParaRPr lang="en-US" dirty="0">
              <a:solidFill>
                <a:schemeClr val="bg1"/>
              </a:solidFill>
              <a:latin typeface="Söhne"/>
            </a:endParaRPr>
          </a:p>
          <a:p>
            <a:pPr marL="285750" indent="-285750" algn="l">
              <a:buFont typeface="Wingdings" panose="05000000000000000000" pitchFamily="2" charset="2"/>
              <a:buChar char="Ø"/>
            </a:pPr>
            <a:r>
              <a:rPr lang="en-US" b="0" i="0" dirty="0">
                <a:solidFill>
                  <a:schemeClr val="bg1"/>
                </a:solidFill>
                <a:effectLst/>
                <a:latin typeface="Söhne"/>
              </a:rPr>
              <a:t>Industry news and trends: Posts that share news or insights about your industry or profession can generate a lot of interest and engagement from other professionals in your network.</a:t>
            </a:r>
          </a:p>
          <a:p>
            <a:pPr algn="l">
              <a:buFont typeface="+mj-lt"/>
              <a:buAutoNum type="arabicPeriod"/>
            </a:pPr>
            <a:endParaRPr lang="en-US" b="0" i="0" dirty="0">
              <a:solidFill>
                <a:schemeClr val="bg1"/>
              </a:solidFill>
              <a:effectLst/>
              <a:latin typeface="Söhne"/>
            </a:endParaRPr>
          </a:p>
          <a:p>
            <a:pPr marL="285750" indent="-285750" algn="l">
              <a:buFont typeface="Wingdings" panose="05000000000000000000" pitchFamily="2" charset="2"/>
              <a:buChar char="Ø"/>
            </a:pPr>
            <a:r>
              <a:rPr lang="en-US" b="0" i="0" dirty="0">
                <a:solidFill>
                  <a:schemeClr val="bg1"/>
                </a:solidFill>
                <a:effectLst/>
                <a:latin typeface="Söhne"/>
              </a:rPr>
              <a:t>Personal stories: Sharing a personal story that relates to your professional journey or highlights a key lesson or experience can be a great way to connect with your audience on a more personal level.</a:t>
            </a:r>
          </a:p>
          <a:p>
            <a:pPr algn="l">
              <a:buFont typeface="+mj-lt"/>
              <a:buAutoNum type="arabicPeriod"/>
            </a:pPr>
            <a:endParaRPr lang="en-US" b="0" i="0" dirty="0">
              <a:solidFill>
                <a:schemeClr val="bg1"/>
              </a:solidFill>
              <a:effectLst/>
              <a:latin typeface="Söhne"/>
            </a:endParaRPr>
          </a:p>
          <a:p>
            <a:pPr marL="285750" indent="-285750" algn="l">
              <a:buFont typeface="Wingdings" panose="05000000000000000000" pitchFamily="2" charset="2"/>
              <a:buChar char="Ø"/>
            </a:pPr>
            <a:r>
              <a:rPr lang="en-US" b="0" i="0" dirty="0">
                <a:solidFill>
                  <a:schemeClr val="bg1"/>
                </a:solidFill>
                <a:effectLst/>
                <a:latin typeface="Söhne"/>
              </a:rPr>
              <a:t>Inspirational quotes: Posts that include an inspirational or motivational quote can also generate a lot of engagement on LinkedIn, especially if the quote is relevant to your audience's professional lives.</a:t>
            </a:r>
          </a:p>
          <a:p>
            <a:pPr algn="l">
              <a:buFont typeface="+mj-lt"/>
              <a:buAutoNum type="arabicPeriod"/>
            </a:pPr>
            <a:endParaRPr lang="en-US" b="0" i="0" dirty="0">
              <a:solidFill>
                <a:schemeClr val="bg1"/>
              </a:solidFill>
              <a:effectLst/>
              <a:latin typeface="Söhne"/>
            </a:endParaRPr>
          </a:p>
          <a:p>
            <a:pPr marL="285750" indent="-285750" algn="l">
              <a:buFont typeface="Wingdings" panose="05000000000000000000" pitchFamily="2" charset="2"/>
              <a:buChar char="Ø"/>
            </a:pPr>
            <a:r>
              <a:rPr lang="en-US" b="0" i="0" dirty="0">
                <a:solidFill>
                  <a:schemeClr val="bg1"/>
                </a:solidFill>
                <a:effectLst/>
                <a:latin typeface="Söhne"/>
              </a:rPr>
              <a:t>How-to guides and tutorials: Posts that offer practical advice or tips on a specific topic or skill can be very valuable to your audience, and often generate a lot of engagement as a result.</a:t>
            </a:r>
          </a:p>
        </p:txBody>
      </p:sp>
    </p:spTree>
    <p:extLst>
      <p:ext uri="{BB962C8B-B14F-4D97-AF65-F5344CB8AC3E}">
        <p14:creationId xmlns:p14="http://schemas.microsoft.com/office/powerpoint/2010/main" val="1022950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CCF7C5E-6AF7-2D6F-F97F-AA13E16536CC}"/>
              </a:ext>
            </a:extLst>
          </p:cNvPr>
          <p:cNvSpPr>
            <a:spLocks noGrp="1"/>
          </p:cNvSpPr>
          <p:nvPr>
            <p:ph type="ftr" sz="quarter" idx="11"/>
          </p:nvPr>
        </p:nvSpPr>
        <p:spPr/>
        <p:txBody>
          <a:bodyPr/>
          <a:lstStyle/>
          <a:p>
            <a:r>
              <a:rPr lang="en-US"/>
              <a:t>©2023 The Sher Method</a:t>
            </a:r>
            <a:endParaRPr lang="en-US" dirty="0"/>
          </a:p>
        </p:txBody>
      </p:sp>
      <p:sp>
        <p:nvSpPr>
          <p:cNvPr id="3" name="Slide Number Placeholder 2">
            <a:extLst>
              <a:ext uri="{FF2B5EF4-FFF2-40B4-BE49-F238E27FC236}">
                <a16:creationId xmlns:a16="http://schemas.microsoft.com/office/drawing/2014/main" id="{E0C00031-B68F-C309-FFA7-6CE8CAD2BE8B}"/>
              </a:ext>
            </a:extLst>
          </p:cNvPr>
          <p:cNvSpPr>
            <a:spLocks noGrp="1"/>
          </p:cNvSpPr>
          <p:nvPr>
            <p:ph type="sldNum" sz="quarter" idx="12"/>
          </p:nvPr>
        </p:nvSpPr>
        <p:spPr/>
        <p:txBody>
          <a:bodyPr/>
          <a:lstStyle/>
          <a:p>
            <a:fld id="{254A2582-A702-F945-9A7F-3DE967D52B37}" type="slidenum">
              <a:rPr lang="en-US" smtClean="0"/>
              <a:t>26</a:t>
            </a:fld>
            <a:endParaRPr lang="en-US"/>
          </a:p>
        </p:txBody>
      </p:sp>
      <p:sp>
        <p:nvSpPr>
          <p:cNvPr id="5" name="TextBox 4">
            <a:extLst>
              <a:ext uri="{FF2B5EF4-FFF2-40B4-BE49-F238E27FC236}">
                <a16:creationId xmlns:a16="http://schemas.microsoft.com/office/drawing/2014/main" id="{5261F17E-636C-3EBA-3C83-A4A380638EBA}"/>
              </a:ext>
            </a:extLst>
          </p:cNvPr>
          <p:cNvSpPr txBox="1"/>
          <p:nvPr/>
        </p:nvSpPr>
        <p:spPr>
          <a:xfrm>
            <a:off x="890337" y="1245268"/>
            <a:ext cx="10515600" cy="3970318"/>
          </a:xfrm>
          <a:prstGeom prst="rect">
            <a:avLst/>
          </a:prstGeom>
          <a:noFill/>
        </p:spPr>
        <p:txBody>
          <a:bodyPr wrap="square">
            <a:spAutoFit/>
          </a:bodyPr>
          <a:lstStyle/>
          <a:p>
            <a:pPr algn="l">
              <a:buFont typeface="+mj-lt"/>
              <a:buAutoNum type="arabicPeriod"/>
            </a:pPr>
            <a:r>
              <a:rPr lang="en-US" b="0" i="0" dirty="0">
                <a:solidFill>
                  <a:schemeClr val="bg1"/>
                </a:solidFill>
                <a:effectLst/>
                <a:latin typeface="Söhne"/>
              </a:rPr>
              <a:t> Log in to your LinkedIn account and go to your LinkedIn homepage</a:t>
            </a:r>
          </a:p>
          <a:p>
            <a:pPr algn="l">
              <a:buFont typeface="+mj-lt"/>
              <a:buAutoNum type="arabicPeriod"/>
            </a:pPr>
            <a:endParaRPr lang="en-US" b="0" i="0" dirty="0">
              <a:solidFill>
                <a:schemeClr val="bg1"/>
              </a:solidFill>
              <a:effectLst/>
              <a:latin typeface="Söhne"/>
            </a:endParaRPr>
          </a:p>
          <a:p>
            <a:pPr algn="l">
              <a:buFont typeface="+mj-lt"/>
              <a:buAutoNum type="arabicPeriod"/>
            </a:pPr>
            <a:r>
              <a:rPr lang="en-US" b="0" i="0" dirty="0">
                <a:solidFill>
                  <a:schemeClr val="bg1"/>
                </a:solidFill>
                <a:effectLst/>
                <a:latin typeface="Söhne"/>
              </a:rPr>
              <a:t> Click on the "Start a post" button that is located at the top of your LinkedIn homepage.</a:t>
            </a:r>
          </a:p>
          <a:p>
            <a:pPr algn="l">
              <a:buFont typeface="+mj-lt"/>
              <a:buAutoNum type="arabicPeriod"/>
            </a:pPr>
            <a:endParaRPr lang="en-US" b="0" i="0" dirty="0">
              <a:solidFill>
                <a:schemeClr val="bg1"/>
              </a:solidFill>
              <a:effectLst/>
              <a:latin typeface="Söhne"/>
            </a:endParaRPr>
          </a:p>
          <a:p>
            <a:pPr algn="l">
              <a:buFont typeface="+mj-lt"/>
              <a:buAutoNum type="arabicPeriod"/>
            </a:pPr>
            <a:r>
              <a:rPr lang="en-US" b="0" i="0" dirty="0">
                <a:solidFill>
                  <a:schemeClr val="bg1"/>
                </a:solidFill>
                <a:effectLst/>
                <a:latin typeface="Söhne"/>
              </a:rPr>
              <a:t> Click on the "Photo" icon, which is located at the bottom left corner of the post box.</a:t>
            </a:r>
          </a:p>
          <a:p>
            <a:pPr algn="l">
              <a:buFont typeface="+mj-lt"/>
              <a:buAutoNum type="arabicPeriod"/>
            </a:pPr>
            <a:endParaRPr lang="en-US" b="0" i="0" dirty="0">
              <a:solidFill>
                <a:schemeClr val="bg1"/>
              </a:solidFill>
              <a:effectLst/>
              <a:latin typeface="Söhne"/>
            </a:endParaRPr>
          </a:p>
          <a:p>
            <a:pPr algn="l">
              <a:buFont typeface="+mj-lt"/>
              <a:buAutoNum type="arabicPeriod"/>
            </a:pPr>
            <a:r>
              <a:rPr lang="en-US" b="0" i="0" dirty="0">
                <a:solidFill>
                  <a:schemeClr val="bg1"/>
                </a:solidFill>
                <a:effectLst/>
                <a:latin typeface="Söhne"/>
              </a:rPr>
              <a:t> Choose the photo that you want to upload from your computer. You can also drag and drop the photo into the post box.</a:t>
            </a:r>
          </a:p>
          <a:p>
            <a:pPr algn="l">
              <a:buFont typeface="+mj-lt"/>
              <a:buAutoNum type="arabicPeriod"/>
            </a:pPr>
            <a:endParaRPr lang="en-US" b="0" i="0" dirty="0">
              <a:solidFill>
                <a:schemeClr val="bg1"/>
              </a:solidFill>
              <a:effectLst/>
              <a:latin typeface="Söhne"/>
            </a:endParaRPr>
          </a:p>
          <a:p>
            <a:pPr algn="l">
              <a:buFont typeface="+mj-lt"/>
              <a:buAutoNum type="arabicPeriod"/>
            </a:pPr>
            <a:r>
              <a:rPr lang="en-US" b="0" i="0" dirty="0">
                <a:solidFill>
                  <a:schemeClr val="bg1"/>
                </a:solidFill>
                <a:effectLst/>
                <a:latin typeface="Söhne"/>
              </a:rPr>
              <a:t> Once you have selected the photo, you can add a caption to the post by typing in the text box.</a:t>
            </a:r>
          </a:p>
          <a:p>
            <a:pPr algn="l">
              <a:buFont typeface="+mj-lt"/>
              <a:buAutoNum type="arabicPeriod"/>
            </a:pPr>
            <a:endParaRPr lang="en-US" b="0" i="0" dirty="0">
              <a:solidFill>
                <a:schemeClr val="bg1"/>
              </a:solidFill>
              <a:effectLst/>
              <a:latin typeface="Söhne"/>
            </a:endParaRPr>
          </a:p>
          <a:p>
            <a:pPr algn="l">
              <a:buFont typeface="+mj-lt"/>
              <a:buAutoNum type="arabicPeriod"/>
            </a:pPr>
            <a:r>
              <a:rPr lang="en-US" b="0" i="0" dirty="0">
                <a:solidFill>
                  <a:schemeClr val="bg1"/>
                </a:solidFill>
                <a:effectLst/>
                <a:latin typeface="Söhne"/>
              </a:rPr>
              <a:t> You can also tag people or companies by typing "@" and then the name of the person or company.</a:t>
            </a:r>
          </a:p>
          <a:p>
            <a:pPr algn="l">
              <a:buFont typeface="+mj-lt"/>
              <a:buAutoNum type="arabicPeriod"/>
            </a:pPr>
            <a:endParaRPr lang="en-US" b="0" i="0" dirty="0">
              <a:solidFill>
                <a:schemeClr val="bg1"/>
              </a:solidFill>
              <a:effectLst/>
              <a:latin typeface="Söhne"/>
            </a:endParaRPr>
          </a:p>
          <a:p>
            <a:pPr algn="l">
              <a:buFont typeface="+mj-lt"/>
              <a:buAutoNum type="arabicPeriod"/>
            </a:pPr>
            <a:r>
              <a:rPr lang="en-US" b="0" i="0" dirty="0">
                <a:solidFill>
                  <a:schemeClr val="bg1"/>
                </a:solidFill>
                <a:effectLst/>
                <a:latin typeface="Söhne"/>
              </a:rPr>
              <a:t> Click on the "Post" button to share the picture on LinkedIn.</a:t>
            </a:r>
          </a:p>
        </p:txBody>
      </p:sp>
      <p:sp>
        <p:nvSpPr>
          <p:cNvPr id="6" name="TextBox 5">
            <a:extLst>
              <a:ext uri="{FF2B5EF4-FFF2-40B4-BE49-F238E27FC236}">
                <a16:creationId xmlns:a16="http://schemas.microsoft.com/office/drawing/2014/main" id="{8AAE690D-2BF6-F0C1-FABE-4E5FD124DD08}"/>
              </a:ext>
            </a:extLst>
          </p:cNvPr>
          <p:cNvSpPr txBox="1"/>
          <p:nvPr/>
        </p:nvSpPr>
        <p:spPr>
          <a:xfrm>
            <a:off x="2069432" y="246647"/>
            <a:ext cx="7327231" cy="584775"/>
          </a:xfrm>
          <a:prstGeom prst="rect">
            <a:avLst/>
          </a:prstGeom>
          <a:noFill/>
        </p:spPr>
        <p:txBody>
          <a:bodyPr wrap="square" rtlCol="0">
            <a:spAutoFit/>
          </a:bodyPr>
          <a:lstStyle/>
          <a:p>
            <a:pPr algn="ctr"/>
            <a:r>
              <a:rPr lang="en-US" sz="3200" dirty="0">
                <a:solidFill>
                  <a:schemeClr val="bg1"/>
                </a:solidFill>
              </a:rPr>
              <a:t>The Steps to Post a Picture on LinkedIn</a:t>
            </a:r>
          </a:p>
        </p:txBody>
      </p:sp>
    </p:spTree>
    <p:extLst>
      <p:ext uri="{BB962C8B-B14F-4D97-AF65-F5344CB8AC3E}">
        <p14:creationId xmlns:p14="http://schemas.microsoft.com/office/powerpoint/2010/main" val="2194530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DF210-9A19-A8A6-A211-47EED78738EE}"/>
              </a:ext>
            </a:extLst>
          </p:cNvPr>
          <p:cNvSpPr>
            <a:spLocks noGrp="1"/>
          </p:cNvSpPr>
          <p:nvPr>
            <p:ph type="title"/>
          </p:nvPr>
        </p:nvSpPr>
        <p:spPr/>
        <p:txBody>
          <a:bodyPr/>
          <a:lstStyle/>
          <a:p>
            <a:r>
              <a:rPr lang="en-US" dirty="0"/>
              <a:t>Who Do You Set Appointments With?</a:t>
            </a:r>
          </a:p>
        </p:txBody>
      </p:sp>
      <p:sp>
        <p:nvSpPr>
          <p:cNvPr id="3" name="Slide Number Placeholder 2">
            <a:extLst>
              <a:ext uri="{FF2B5EF4-FFF2-40B4-BE49-F238E27FC236}">
                <a16:creationId xmlns:a16="http://schemas.microsoft.com/office/drawing/2014/main" id="{B8E471EA-21F3-7197-2CBC-50852F82829D}"/>
              </a:ext>
            </a:extLst>
          </p:cNvPr>
          <p:cNvSpPr>
            <a:spLocks noGrp="1"/>
          </p:cNvSpPr>
          <p:nvPr>
            <p:ph type="sldNum" sz="quarter" idx="12"/>
          </p:nvPr>
        </p:nvSpPr>
        <p:spPr/>
        <p:txBody>
          <a:bodyPr/>
          <a:lstStyle/>
          <a:p>
            <a:fld id="{254A2582-A702-F945-9A7F-3DE967D52B37}" type="slidenum">
              <a:rPr lang="en-US" smtClean="0"/>
              <a:pPr/>
              <a:t>27</a:t>
            </a:fld>
            <a:endParaRPr lang="en-US" dirty="0"/>
          </a:p>
        </p:txBody>
      </p:sp>
      <p:sp>
        <p:nvSpPr>
          <p:cNvPr id="4" name="Footer Placeholder 3">
            <a:extLst>
              <a:ext uri="{FF2B5EF4-FFF2-40B4-BE49-F238E27FC236}">
                <a16:creationId xmlns:a16="http://schemas.microsoft.com/office/drawing/2014/main" id="{02F08F0D-D56D-87E8-79A8-230DD119D66D}"/>
              </a:ext>
            </a:extLst>
          </p:cNvPr>
          <p:cNvSpPr>
            <a:spLocks noGrp="1"/>
          </p:cNvSpPr>
          <p:nvPr>
            <p:ph type="ftr" sz="quarter" idx="11"/>
          </p:nvPr>
        </p:nvSpPr>
        <p:spPr/>
        <p:txBody>
          <a:bodyPr/>
          <a:lstStyle/>
          <a:p>
            <a:r>
              <a:rPr lang="en-US"/>
              <a:t>©2022 The Sher Method</a:t>
            </a:r>
            <a:endParaRPr lang="en-US" dirty="0"/>
          </a:p>
        </p:txBody>
      </p:sp>
      <p:sp>
        <p:nvSpPr>
          <p:cNvPr id="5" name="Content Placeholder 2">
            <a:extLst>
              <a:ext uri="{FF2B5EF4-FFF2-40B4-BE49-F238E27FC236}">
                <a16:creationId xmlns:a16="http://schemas.microsoft.com/office/drawing/2014/main" id="{4BD0ABD9-F948-9C37-D490-58FEC668EAE5}"/>
              </a:ext>
            </a:extLst>
          </p:cNvPr>
          <p:cNvSpPr txBox="1">
            <a:spLocks/>
          </p:cNvSpPr>
          <p:nvPr/>
        </p:nvSpPr>
        <p:spPr>
          <a:xfrm>
            <a:off x="1104900" y="1417808"/>
            <a:ext cx="6830060"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sz="2200" dirty="0">
                <a:solidFill>
                  <a:schemeClr val="bg1"/>
                </a:solidFill>
              </a:rPr>
              <a:t>People you are connected to and/or you share common interests or connections with (This is a get to know you better appointment)</a:t>
            </a:r>
          </a:p>
          <a:p>
            <a:pPr marL="514350" indent="-514350">
              <a:buFont typeface="+mj-lt"/>
              <a:buAutoNum type="arabicPeriod"/>
            </a:pPr>
            <a:r>
              <a:rPr lang="en-US" sz="2200" dirty="0">
                <a:solidFill>
                  <a:schemeClr val="bg1"/>
                </a:solidFill>
              </a:rPr>
              <a:t>People who follow the same people that you do (influencers or people in your industry)</a:t>
            </a:r>
          </a:p>
          <a:p>
            <a:pPr marL="514350" indent="-514350">
              <a:buFont typeface="+mj-lt"/>
              <a:buAutoNum type="arabicPeriod"/>
            </a:pPr>
            <a:r>
              <a:rPr lang="en-US" sz="2200" dirty="0">
                <a:solidFill>
                  <a:schemeClr val="bg1"/>
                </a:solidFill>
              </a:rPr>
              <a:t>People that you want to get to know and are not yet connected with </a:t>
            </a:r>
          </a:p>
          <a:p>
            <a:pPr marL="0" indent="0">
              <a:buFont typeface="Arial" panose="020B0604020202020204" pitchFamily="34" charset="0"/>
              <a:buNone/>
            </a:pPr>
            <a:r>
              <a:rPr lang="en-US" sz="2200" dirty="0">
                <a:solidFill>
                  <a:schemeClr val="bg1"/>
                </a:solidFill>
              </a:rPr>
              <a:t>Extend a personalized connection request first before you ask for an appointment (highly recommended)</a:t>
            </a:r>
          </a:p>
          <a:p>
            <a:pPr marL="0" indent="0">
              <a:buFont typeface="Arial" panose="020B0604020202020204" pitchFamily="34" charset="0"/>
              <a:buNone/>
            </a:pPr>
            <a:r>
              <a:rPr lang="en-US" sz="2200" dirty="0">
                <a:solidFill>
                  <a:schemeClr val="bg1"/>
                </a:solidFill>
              </a:rPr>
              <a:t>Thank the new connection for accepting your request before you ask for an appointment</a:t>
            </a:r>
          </a:p>
        </p:txBody>
      </p:sp>
      <p:pic>
        <p:nvPicPr>
          <p:cNvPr id="7" name="Picture 6" descr="Wooden blocks with question marks">
            <a:extLst>
              <a:ext uri="{FF2B5EF4-FFF2-40B4-BE49-F238E27FC236}">
                <a16:creationId xmlns:a16="http://schemas.microsoft.com/office/drawing/2014/main" id="{B761A413-EA58-6AF2-CAB5-0959174B2873}"/>
              </a:ext>
            </a:extLst>
          </p:cNvPr>
          <p:cNvPicPr>
            <a:picLocks noChangeAspect="1"/>
          </p:cNvPicPr>
          <p:nvPr/>
        </p:nvPicPr>
        <p:blipFill>
          <a:blip r:embed="rId2"/>
          <a:stretch>
            <a:fillRect/>
          </a:stretch>
        </p:blipFill>
        <p:spPr>
          <a:xfrm>
            <a:off x="8072866" y="2135652"/>
            <a:ext cx="3826845" cy="2551230"/>
          </a:xfrm>
          <a:prstGeom prst="rect">
            <a:avLst/>
          </a:prstGeom>
        </p:spPr>
      </p:pic>
    </p:spTree>
    <p:extLst>
      <p:ext uri="{BB962C8B-B14F-4D97-AF65-F5344CB8AC3E}">
        <p14:creationId xmlns:p14="http://schemas.microsoft.com/office/powerpoint/2010/main" val="32558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4D0BD6-9226-43A8-B0D4-60DF85EB7F93}"/>
              </a:ext>
            </a:extLst>
          </p:cNvPr>
          <p:cNvSpPr txBox="1"/>
          <p:nvPr/>
        </p:nvSpPr>
        <p:spPr>
          <a:xfrm>
            <a:off x="6495426" y="1126789"/>
            <a:ext cx="5106024" cy="3416320"/>
          </a:xfrm>
          <a:prstGeom prst="rect">
            <a:avLst/>
          </a:prstGeom>
          <a:noFill/>
        </p:spPr>
        <p:txBody>
          <a:bodyPr wrap="square">
            <a:spAutoFit/>
          </a:bodyPr>
          <a:lstStyle/>
          <a:p>
            <a:pPr marL="685800" marR="0" lvl="0" indent="-685800" defTabSz="914400" rtl="0" eaLnBrk="1" fontAlgn="auto" latinLnBrk="0" hangingPunct="1">
              <a:lnSpc>
                <a:spcPct val="100000"/>
              </a:lnSpc>
              <a:spcBef>
                <a:spcPts val="0"/>
              </a:spcBef>
              <a:spcAft>
                <a:spcPts val="0"/>
              </a:spcAft>
              <a:buClr>
                <a:srgbClr val="FFC000"/>
              </a:buClr>
              <a:buSzTx/>
              <a:buFont typeface="Wingdings" pitchFamily="2" charset="2"/>
              <a:buChar char="Ø"/>
              <a:tabLst/>
              <a:defRPr/>
            </a:pPr>
            <a:r>
              <a:rPr kumimoji="0" lang="en-US" sz="5400" i="0" u="none" strike="noStrike" kern="1200" cap="none" spc="0" normalizeH="0" baseline="0" noProof="0" dirty="0">
                <a:ln>
                  <a:noFill/>
                </a:ln>
                <a:solidFill>
                  <a:schemeClr val="bg1"/>
                </a:solidFill>
                <a:uLnTx/>
                <a:uFillTx/>
                <a:latin typeface="Arial" panose="020B0604020202020204" pitchFamily="34" charset="0"/>
                <a:cs typeface="Arial" panose="020B0604020202020204" pitchFamily="34" charset="0"/>
              </a:rPr>
              <a:t>Posting</a:t>
            </a:r>
          </a:p>
          <a:p>
            <a:pPr marL="685800" marR="0" lvl="0" indent="-685800" defTabSz="914400" rtl="0" eaLnBrk="1" fontAlgn="auto" latinLnBrk="0" hangingPunct="1">
              <a:lnSpc>
                <a:spcPct val="100000"/>
              </a:lnSpc>
              <a:spcBef>
                <a:spcPts val="0"/>
              </a:spcBef>
              <a:spcAft>
                <a:spcPts val="0"/>
              </a:spcAft>
              <a:buClr>
                <a:srgbClr val="FFC000"/>
              </a:buClr>
              <a:buSzTx/>
              <a:buFont typeface="Wingdings" pitchFamily="2" charset="2"/>
              <a:buChar char="Ø"/>
              <a:tabLst/>
              <a:defRPr/>
            </a:pPr>
            <a:r>
              <a:rPr lang="en-US" sz="5400" dirty="0">
                <a:solidFill>
                  <a:schemeClr val="bg1"/>
                </a:solidFill>
                <a:latin typeface="Arial" panose="020B0604020202020204" pitchFamily="34" charset="0"/>
                <a:cs typeface="Arial" panose="020B0604020202020204" pitchFamily="34" charset="0"/>
              </a:rPr>
              <a:t>Sharing</a:t>
            </a:r>
          </a:p>
          <a:p>
            <a:pPr marL="685800" marR="0" lvl="0" indent="-685800" defTabSz="914400" rtl="0" eaLnBrk="1" fontAlgn="auto" latinLnBrk="0" hangingPunct="1">
              <a:lnSpc>
                <a:spcPct val="100000"/>
              </a:lnSpc>
              <a:spcBef>
                <a:spcPts val="0"/>
              </a:spcBef>
              <a:spcAft>
                <a:spcPts val="0"/>
              </a:spcAft>
              <a:buClr>
                <a:srgbClr val="FFC000"/>
              </a:buClr>
              <a:buSzTx/>
              <a:buFont typeface="Wingdings" pitchFamily="2" charset="2"/>
              <a:buChar char="Ø"/>
              <a:tabLst/>
              <a:defRPr/>
            </a:pPr>
            <a:r>
              <a:rPr kumimoji="0" lang="en-US" sz="5400" i="0" u="none" strike="noStrike" kern="1200" cap="none" spc="0" normalizeH="0" baseline="0" noProof="0" dirty="0">
                <a:ln>
                  <a:noFill/>
                </a:ln>
                <a:solidFill>
                  <a:schemeClr val="bg1"/>
                </a:solidFill>
                <a:uLnTx/>
                <a:uFillTx/>
                <a:latin typeface="Arial" panose="020B0604020202020204" pitchFamily="34" charset="0"/>
                <a:cs typeface="Arial" panose="020B0604020202020204" pitchFamily="34" charset="0"/>
              </a:rPr>
              <a:t>Liking</a:t>
            </a:r>
          </a:p>
          <a:p>
            <a:pPr marL="685800" marR="0" lvl="0" indent="-685800" defTabSz="914400" rtl="0" eaLnBrk="1" fontAlgn="auto" latinLnBrk="0" hangingPunct="1">
              <a:lnSpc>
                <a:spcPct val="100000"/>
              </a:lnSpc>
              <a:spcBef>
                <a:spcPts val="0"/>
              </a:spcBef>
              <a:spcAft>
                <a:spcPts val="0"/>
              </a:spcAft>
              <a:buClr>
                <a:srgbClr val="FFC000"/>
              </a:buClr>
              <a:buSzTx/>
              <a:buFont typeface="Wingdings" pitchFamily="2" charset="2"/>
              <a:buChar char="Ø"/>
              <a:tabLst/>
              <a:defRPr/>
            </a:pPr>
            <a:r>
              <a:rPr lang="en-US" sz="5400" dirty="0">
                <a:solidFill>
                  <a:schemeClr val="bg1"/>
                </a:solidFill>
                <a:latin typeface="Arial" panose="020B0604020202020204" pitchFamily="34" charset="0"/>
                <a:cs typeface="Arial" panose="020B0604020202020204" pitchFamily="34" charset="0"/>
              </a:rPr>
              <a:t>Commenting</a:t>
            </a:r>
            <a:endParaRPr kumimoji="0" lang="en-US" sz="5400" i="0" u="none" strike="noStrike" kern="1200" cap="none" spc="0" normalizeH="0" baseline="0" noProof="0" dirty="0">
              <a:ln>
                <a:noFill/>
              </a:ln>
              <a:solidFill>
                <a:schemeClr val="bg1"/>
              </a:solidFill>
              <a:uLnTx/>
              <a:uFillTx/>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4533591C-C702-E994-7F39-AFDF2C25FC33}"/>
              </a:ext>
            </a:extLst>
          </p:cNvPr>
          <p:cNvSpPr>
            <a:spLocks noGrp="1"/>
          </p:cNvSpPr>
          <p:nvPr>
            <p:ph type="ftr" sz="quarter" idx="11"/>
          </p:nvPr>
        </p:nvSpPr>
        <p:spPr/>
        <p:txBody>
          <a:bodyPr/>
          <a:lstStyle/>
          <a:p>
            <a:r>
              <a:rPr lang="en-US">
                <a:solidFill>
                  <a:schemeClr val="accent1"/>
                </a:solidFill>
              </a:rPr>
              <a:t>©2023 The Sher Method</a:t>
            </a:r>
            <a:endParaRPr lang="en-US" dirty="0">
              <a:solidFill>
                <a:schemeClr val="accent1"/>
              </a:solidFill>
            </a:endParaRPr>
          </a:p>
        </p:txBody>
      </p:sp>
      <p:sp>
        <p:nvSpPr>
          <p:cNvPr id="7" name="Slide Number Placeholder 6">
            <a:extLst>
              <a:ext uri="{FF2B5EF4-FFF2-40B4-BE49-F238E27FC236}">
                <a16:creationId xmlns:a16="http://schemas.microsoft.com/office/drawing/2014/main" id="{70DA86CE-2754-A6E5-CF39-6B48879D43D4}"/>
              </a:ext>
            </a:extLst>
          </p:cNvPr>
          <p:cNvSpPr>
            <a:spLocks noGrp="1"/>
          </p:cNvSpPr>
          <p:nvPr>
            <p:ph type="sldNum" sz="quarter" idx="12"/>
          </p:nvPr>
        </p:nvSpPr>
        <p:spPr/>
        <p:txBody>
          <a:bodyPr/>
          <a:lstStyle/>
          <a:p>
            <a:fld id="{254A2582-A702-F945-9A7F-3DE967D52B37}" type="slidenum">
              <a:rPr lang="en-US" smtClean="0">
                <a:solidFill>
                  <a:schemeClr val="accent1"/>
                </a:solidFill>
              </a:rPr>
              <a:t>28</a:t>
            </a:fld>
            <a:endParaRPr lang="en-US">
              <a:solidFill>
                <a:schemeClr val="accent1"/>
              </a:solidFill>
            </a:endParaRPr>
          </a:p>
        </p:txBody>
      </p:sp>
      <p:pic>
        <p:nvPicPr>
          <p:cNvPr id="12" name="Picture 11">
            <a:extLst>
              <a:ext uri="{FF2B5EF4-FFF2-40B4-BE49-F238E27FC236}">
                <a16:creationId xmlns:a16="http://schemas.microsoft.com/office/drawing/2014/main" id="{59923FE6-3403-8894-C68C-5CD1789E21C7}"/>
              </a:ext>
            </a:extLst>
          </p:cNvPr>
          <p:cNvPicPr>
            <a:picLocks noChangeAspect="1"/>
          </p:cNvPicPr>
          <p:nvPr/>
        </p:nvPicPr>
        <p:blipFill>
          <a:blip r:embed="rId2"/>
          <a:stretch>
            <a:fillRect/>
          </a:stretch>
        </p:blipFill>
        <p:spPr>
          <a:xfrm>
            <a:off x="1809750" y="349489"/>
            <a:ext cx="3486150" cy="5592247"/>
          </a:xfrm>
          <a:prstGeom prst="rect">
            <a:avLst/>
          </a:prstGeom>
        </p:spPr>
      </p:pic>
      <p:sp>
        <p:nvSpPr>
          <p:cNvPr id="13" name="TextBox 12">
            <a:extLst>
              <a:ext uri="{FF2B5EF4-FFF2-40B4-BE49-F238E27FC236}">
                <a16:creationId xmlns:a16="http://schemas.microsoft.com/office/drawing/2014/main" id="{554F38F6-474F-F8CE-47F1-83F641982FFB}"/>
              </a:ext>
            </a:extLst>
          </p:cNvPr>
          <p:cNvSpPr txBox="1"/>
          <p:nvPr/>
        </p:nvSpPr>
        <p:spPr>
          <a:xfrm>
            <a:off x="6788150" y="5048250"/>
            <a:ext cx="4565650" cy="400110"/>
          </a:xfrm>
          <a:prstGeom prst="rect">
            <a:avLst/>
          </a:prstGeom>
          <a:noFill/>
        </p:spPr>
        <p:txBody>
          <a:bodyPr wrap="square" rtlCol="0">
            <a:spAutoFit/>
          </a:bodyPr>
          <a:lstStyle/>
          <a:p>
            <a:r>
              <a:rPr lang="en-US" sz="2000" dirty="0">
                <a:solidFill>
                  <a:schemeClr val="bg1"/>
                </a:solidFill>
              </a:rPr>
              <a:t>127 Likes – 16 comments – 20 reposts</a:t>
            </a:r>
          </a:p>
        </p:txBody>
      </p:sp>
    </p:spTree>
    <p:extLst>
      <p:ext uri="{BB962C8B-B14F-4D97-AF65-F5344CB8AC3E}">
        <p14:creationId xmlns:p14="http://schemas.microsoft.com/office/powerpoint/2010/main" val="169460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dissolv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F2D6050-BDA0-2FEB-41BA-2D1B2254133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solidFill>
                <a:effectLst/>
                <a:uLnTx/>
                <a:uFillTx/>
                <a:latin typeface="Calibri" panose="020F0502020204030204"/>
                <a:ea typeface="+mn-ea"/>
                <a:cs typeface="+mn-cs"/>
              </a:rPr>
              <a:t>©2023 The Sher Method</a:t>
            </a:r>
          </a:p>
        </p:txBody>
      </p:sp>
      <p:sp>
        <p:nvSpPr>
          <p:cNvPr id="3" name="Slide Number Placeholder 2">
            <a:extLst>
              <a:ext uri="{FF2B5EF4-FFF2-40B4-BE49-F238E27FC236}">
                <a16:creationId xmlns:a16="http://schemas.microsoft.com/office/drawing/2014/main" id="{8FFE54CB-2DB3-C7EF-59A3-395C500202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A2582-A702-F945-9A7F-3DE967D52B37}" type="slidenum">
              <a:rPr kumimoji="0" lang="en-US" sz="1200" b="0" i="0" u="none" strike="noStrike" kern="1200" cap="none" spc="0" normalizeH="0" baseline="0" noProof="0" smtClean="0">
                <a:ln>
                  <a:noFill/>
                </a:ln>
                <a:solidFill>
                  <a:srgbClr val="4472C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BBD15DE-C71B-18E2-3113-980387BC8B24}"/>
              </a:ext>
            </a:extLst>
          </p:cNvPr>
          <p:cNvPicPr>
            <a:picLocks noChangeAspect="1"/>
          </p:cNvPicPr>
          <p:nvPr/>
        </p:nvPicPr>
        <p:blipFill>
          <a:blip r:embed="rId2"/>
          <a:stretch>
            <a:fillRect/>
          </a:stretch>
        </p:blipFill>
        <p:spPr>
          <a:xfrm>
            <a:off x="6429364" y="533400"/>
            <a:ext cx="4993172" cy="5207000"/>
          </a:xfrm>
          <a:prstGeom prst="rect">
            <a:avLst/>
          </a:prstGeom>
        </p:spPr>
      </p:pic>
      <p:pic>
        <p:nvPicPr>
          <p:cNvPr id="7" name="Picture 6">
            <a:extLst>
              <a:ext uri="{FF2B5EF4-FFF2-40B4-BE49-F238E27FC236}">
                <a16:creationId xmlns:a16="http://schemas.microsoft.com/office/drawing/2014/main" id="{F88E8D71-D659-D11B-74D4-769EA07216DA}"/>
              </a:ext>
            </a:extLst>
          </p:cNvPr>
          <p:cNvPicPr>
            <a:picLocks noChangeAspect="1"/>
          </p:cNvPicPr>
          <p:nvPr/>
        </p:nvPicPr>
        <p:blipFill>
          <a:blip r:embed="rId3"/>
          <a:stretch>
            <a:fillRect/>
          </a:stretch>
        </p:blipFill>
        <p:spPr>
          <a:xfrm>
            <a:off x="1931161" y="111125"/>
            <a:ext cx="3013812" cy="5899150"/>
          </a:xfrm>
          <a:prstGeom prst="rect">
            <a:avLst/>
          </a:prstGeom>
        </p:spPr>
      </p:pic>
    </p:spTree>
    <p:extLst>
      <p:ext uri="{BB962C8B-B14F-4D97-AF65-F5344CB8AC3E}">
        <p14:creationId xmlns:p14="http://schemas.microsoft.com/office/powerpoint/2010/main" val="296411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B4DD3F-9E80-EDF6-317A-C34AC64DB1C1}"/>
              </a:ext>
            </a:extLst>
          </p:cNvPr>
          <p:cNvSpPr/>
          <p:nvPr/>
        </p:nvSpPr>
        <p:spPr>
          <a:xfrm>
            <a:off x="0" y="0"/>
            <a:ext cx="12191999" cy="6858000"/>
          </a:xfrm>
          <a:prstGeom prst="rect">
            <a:avLst/>
          </a:prstGeom>
          <a:gradFill flip="none" rotWithShape="1">
            <a:gsLst>
              <a:gs pos="0">
                <a:srgbClr val="0182FE">
                  <a:shade val="30000"/>
                  <a:satMod val="115000"/>
                </a:srgbClr>
              </a:gs>
              <a:gs pos="50000">
                <a:srgbClr val="0182FE">
                  <a:shade val="67500"/>
                  <a:satMod val="115000"/>
                </a:srgbClr>
              </a:gs>
              <a:gs pos="100000">
                <a:srgbClr val="0182FE">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89AFE03-CA8B-4FC0-AE46-DE5DFF5016E9}"/>
              </a:ext>
            </a:extLst>
          </p:cNvPr>
          <p:cNvPicPr>
            <a:picLocks noChangeAspect="1"/>
          </p:cNvPicPr>
          <p:nvPr/>
        </p:nvPicPr>
        <p:blipFill rotWithShape="1">
          <a:blip r:embed="rId2"/>
          <a:srcRect l="6819" r="7394" b="-4"/>
          <a:stretch/>
        </p:blipFill>
        <p:spPr>
          <a:xfrm rot="756413">
            <a:off x="7094409" y="702276"/>
            <a:ext cx="4534625" cy="4413900"/>
          </a:xfrm>
          <a:prstGeom prst="roundRect">
            <a:avLst>
              <a:gd name="adj" fmla="val 8594"/>
            </a:avLst>
          </a:prstGeom>
          <a:solidFill>
            <a:srgbClr val="FFFFFF">
              <a:shade val="85000"/>
            </a:srgbClr>
          </a:solidFill>
          <a:ln w="38100">
            <a:solidFill>
              <a:schemeClr val="bg1"/>
            </a:solid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26D29875-85B4-4B28-B9BB-8839AA79BD4B}"/>
              </a:ext>
            </a:extLst>
          </p:cNvPr>
          <p:cNvPicPr>
            <a:picLocks noChangeAspect="1"/>
          </p:cNvPicPr>
          <p:nvPr/>
        </p:nvPicPr>
        <p:blipFill rotWithShape="1">
          <a:blip r:embed="rId3"/>
          <a:srcRect l="14451" r="14454" b="3"/>
          <a:stretch/>
        </p:blipFill>
        <p:spPr>
          <a:xfrm rot="185791">
            <a:off x="3565624" y="2143576"/>
            <a:ext cx="4665911" cy="3232114"/>
          </a:xfrm>
          <a:prstGeom prst="roundRect">
            <a:avLst>
              <a:gd name="adj" fmla="val 8594"/>
            </a:avLst>
          </a:prstGeom>
          <a:solidFill>
            <a:srgbClr val="FFFFFF">
              <a:shade val="85000"/>
            </a:srgbClr>
          </a:solidFill>
          <a:ln w="38100">
            <a:solidFill>
              <a:schemeClr val="bg1"/>
            </a:solid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BBA655D3-200E-4FC2-B278-B87916B4FD8D}"/>
              </a:ext>
            </a:extLst>
          </p:cNvPr>
          <p:cNvPicPr>
            <a:picLocks noChangeAspect="1"/>
          </p:cNvPicPr>
          <p:nvPr/>
        </p:nvPicPr>
        <p:blipFill rotWithShape="1">
          <a:blip r:embed="rId4"/>
          <a:srcRect l="22433" r="24513"/>
          <a:stretch/>
        </p:blipFill>
        <p:spPr>
          <a:xfrm rot="21316590">
            <a:off x="388917" y="283187"/>
            <a:ext cx="3128501" cy="6273200"/>
          </a:xfrm>
          <a:prstGeom prst="roundRect">
            <a:avLst>
              <a:gd name="adj" fmla="val 8594"/>
            </a:avLst>
          </a:prstGeom>
          <a:solidFill>
            <a:srgbClr val="FFFFFF">
              <a:shade val="85000"/>
            </a:srgbClr>
          </a:solidFill>
          <a:ln w="38100">
            <a:solidFill>
              <a:schemeClr val="bg1"/>
            </a:solid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562D04B1-5378-439C-8DE0-F182AFCDDBF6}"/>
              </a:ext>
            </a:extLst>
          </p:cNvPr>
          <p:cNvSpPr txBox="1"/>
          <p:nvPr/>
        </p:nvSpPr>
        <p:spPr>
          <a:xfrm>
            <a:off x="3481733" y="504958"/>
            <a:ext cx="36075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Lemon Tuesday" panose="02000506040000020004" pitchFamily="50" charset="0"/>
                <a:ea typeface="+mn-ea"/>
                <a:cs typeface="+mn-cs"/>
              </a:rPr>
              <a:t>My Story</a:t>
            </a:r>
          </a:p>
        </p:txBody>
      </p:sp>
      <p:sp>
        <p:nvSpPr>
          <p:cNvPr id="7" name="Footer Placeholder 6">
            <a:extLst>
              <a:ext uri="{FF2B5EF4-FFF2-40B4-BE49-F238E27FC236}">
                <a16:creationId xmlns:a16="http://schemas.microsoft.com/office/drawing/2014/main" id="{CC11C9DB-37C5-241B-5F0B-F8A2C6EEBB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©2023 The Sher Method</a:t>
            </a:r>
          </a:p>
        </p:txBody>
      </p:sp>
      <p:sp>
        <p:nvSpPr>
          <p:cNvPr id="8" name="Slide Number Placeholder 7">
            <a:extLst>
              <a:ext uri="{FF2B5EF4-FFF2-40B4-BE49-F238E27FC236}">
                <a16:creationId xmlns:a16="http://schemas.microsoft.com/office/drawing/2014/main" id="{9CC62688-3EF3-1B25-A559-DAECA00F86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1F5FB-B945-4B70-B4E3-95EC2C31F68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9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F2D6050-BDA0-2FEB-41BA-2D1B2254133E}"/>
              </a:ext>
            </a:extLst>
          </p:cNvPr>
          <p:cNvSpPr>
            <a:spLocks noGrp="1"/>
          </p:cNvSpPr>
          <p:nvPr>
            <p:ph type="ftr" sz="quarter" idx="11"/>
          </p:nvPr>
        </p:nvSpPr>
        <p:spPr/>
        <p:txBody>
          <a:bodyPr/>
          <a:lstStyle/>
          <a:p>
            <a:r>
              <a:rPr lang="en-US" dirty="0">
                <a:solidFill>
                  <a:schemeClr val="accent1"/>
                </a:solidFill>
              </a:rPr>
              <a:t>©2023 The Sher Method</a:t>
            </a:r>
          </a:p>
        </p:txBody>
      </p:sp>
      <p:sp>
        <p:nvSpPr>
          <p:cNvPr id="3" name="Slide Number Placeholder 2">
            <a:extLst>
              <a:ext uri="{FF2B5EF4-FFF2-40B4-BE49-F238E27FC236}">
                <a16:creationId xmlns:a16="http://schemas.microsoft.com/office/drawing/2014/main" id="{8FFE54CB-2DB3-C7EF-59A3-395C500202B4}"/>
              </a:ext>
            </a:extLst>
          </p:cNvPr>
          <p:cNvSpPr>
            <a:spLocks noGrp="1"/>
          </p:cNvSpPr>
          <p:nvPr>
            <p:ph type="sldNum" sz="quarter" idx="12"/>
          </p:nvPr>
        </p:nvSpPr>
        <p:spPr/>
        <p:txBody>
          <a:bodyPr/>
          <a:lstStyle/>
          <a:p>
            <a:fld id="{254A2582-A702-F945-9A7F-3DE967D52B37}" type="slidenum">
              <a:rPr lang="en-US" smtClean="0">
                <a:solidFill>
                  <a:schemeClr val="accent1"/>
                </a:solidFill>
              </a:rPr>
              <a:t>30</a:t>
            </a:fld>
            <a:endParaRPr lang="en-US" dirty="0">
              <a:solidFill>
                <a:schemeClr val="accent1"/>
              </a:solidFill>
            </a:endParaRPr>
          </a:p>
        </p:txBody>
      </p:sp>
      <p:pic>
        <p:nvPicPr>
          <p:cNvPr id="6" name="Picture 5">
            <a:extLst>
              <a:ext uri="{FF2B5EF4-FFF2-40B4-BE49-F238E27FC236}">
                <a16:creationId xmlns:a16="http://schemas.microsoft.com/office/drawing/2014/main" id="{15B18A64-AF00-602E-9260-83670C1480AA}"/>
              </a:ext>
            </a:extLst>
          </p:cNvPr>
          <p:cNvPicPr>
            <a:picLocks noChangeAspect="1"/>
          </p:cNvPicPr>
          <p:nvPr/>
        </p:nvPicPr>
        <p:blipFill>
          <a:blip r:embed="rId2"/>
          <a:stretch>
            <a:fillRect/>
          </a:stretch>
        </p:blipFill>
        <p:spPr>
          <a:xfrm>
            <a:off x="3790950" y="136525"/>
            <a:ext cx="2843958" cy="5864559"/>
          </a:xfrm>
          <a:prstGeom prst="rect">
            <a:avLst/>
          </a:prstGeom>
        </p:spPr>
      </p:pic>
      <p:pic>
        <p:nvPicPr>
          <p:cNvPr id="9" name="Picture 8">
            <a:extLst>
              <a:ext uri="{FF2B5EF4-FFF2-40B4-BE49-F238E27FC236}">
                <a16:creationId xmlns:a16="http://schemas.microsoft.com/office/drawing/2014/main" id="{CE8E5A20-815B-191C-B19C-64D1301EAF91}"/>
              </a:ext>
            </a:extLst>
          </p:cNvPr>
          <p:cNvPicPr>
            <a:picLocks noChangeAspect="1"/>
          </p:cNvPicPr>
          <p:nvPr/>
        </p:nvPicPr>
        <p:blipFill>
          <a:blip r:embed="rId3"/>
          <a:stretch>
            <a:fillRect/>
          </a:stretch>
        </p:blipFill>
        <p:spPr>
          <a:xfrm>
            <a:off x="7108172" y="537824"/>
            <a:ext cx="4677428" cy="4829849"/>
          </a:xfrm>
          <a:prstGeom prst="rect">
            <a:avLst/>
          </a:prstGeom>
        </p:spPr>
      </p:pic>
      <p:sp>
        <p:nvSpPr>
          <p:cNvPr id="10" name="TextBox 9">
            <a:extLst>
              <a:ext uri="{FF2B5EF4-FFF2-40B4-BE49-F238E27FC236}">
                <a16:creationId xmlns:a16="http://schemas.microsoft.com/office/drawing/2014/main" id="{526DF52C-65F7-B093-5C82-E952EDB7DCF8}"/>
              </a:ext>
            </a:extLst>
          </p:cNvPr>
          <p:cNvSpPr txBox="1"/>
          <p:nvPr/>
        </p:nvSpPr>
        <p:spPr>
          <a:xfrm>
            <a:off x="425450" y="1016000"/>
            <a:ext cx="2540000"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rPr>
              <a:t>Educational</a:t>
            </a:r>
          </a:p>
          <a:p>
            <a:pPr marL="457200" indent="-457200">
              <a:buFont typeface="Arial" panose="020B0604020202020204" pitchFamily="34" charset="0"/>
              <a:buChar char="•"/>
            </a:pPr>
            <a:r>
              <a:rPr lang="en-US" sz="2800" dirty="0">
                <a:solidFill>
                  <a:schemeClr val="bg1"/>
                </a:solidFill>
              </a:rPr>
              <a:t>Motivational</a:t>
            </a:r>
          </a:p>
          <a:p>
            <a:pPr marL="457200" indent="-457200">
              <a:buFont typeface="Arial" panose="020B0604020202020204" pitchFamily="34" charset="0"/>
              <a:buChar char="•"/>
            </a:pPr>
            <a:r>
              <a:rPr lang="en-US" sz="2800" dirty="0">
                <a:solidFill>
                  <a:schemeClr val="bg1"/>
                </a:solidFill>
              </a:rPr>
              <a:t>Inspirational</a:t>
            </a:r>
          </a:p>
          <a:p>
            <a:pPr marL="457200" indent="-457200">
              <a:buFont typeface="Arial" panose="020B0604020202020204" pitchFamily="34" charset="0"/>
              <a:buChar char="•"/>
            </a:pPr>
            <a:r>
              <a:rPr lang="en-US" sz="2800" dirty="0">
                <a:solidFill>
                  <a:schemeClr val="bg1"/>
                </a:solidFill>
              </a:rPr>
              <a:t>Humorous</a:t>
            </a:r>
          </a:p>
        </p:txBody>
      </p:sp>
      <p:sp>
        <p:nvSpPr>
          <p:cNvPr id="11" name="Speech Bubble: Rectangle 10">
            <a:extLst>
              <a:ext uri="{FF2B5EF4-FFF2-40B4-BE49-F238E27FC236}">
                <a16:creationId xmlns:a16="http://schemas.microsoft.com/office/drawing/2014/main" id="{677787FE-F82F-46DB-DA39-73BD70391E8A}"/>
              </a:ext>
            </a:extLst>
          </p:cNvPr>
          <p:cNvSpPr/>
          <p:nvPr/>
        </p:nvSpPr>
        <p:spPr>
          <a:xfrm>
            <a:off x="806450" y="3295650"/>
            <a:ext cx="2032000" cy="161290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That’s your water bottle mommy</a:t>
            </a:r>
          </a:p>
        </p:txBody>
      </p:sp>
    </p:spTree>
    <p:extLst>
      <p:ext uri="{BB962C8B-B14F-4D97-AF65-F5344CB8AC3E}">
        <p14:creationId xmlns:p14="http://schemas.microsoft.com/office/powerpoint/2010/main" val="28898183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7022916-9EB1-5907-51CE-6DF355067067}"/>
              </a:ext>
            </a:extLst>
          </p:cNvPr>
          <p:cNvSpPr>
            <a:spLocks noGrp="1"/>
          </p:cNvSpPr>
          <p:nvPr>
            <p:ph type="ftr" sz="quarter" idx="11"/>
          </p:nvPr>
        </p:nvSpPr>
        <p:spPr/>
        <p:txBody>
          <a:bodyPr/>
          <a:lstStyle/>
          <a:p>
            <a:r>
              <a:rPr lang="en-US"/>
              <a:t>©2023 The Sher Method</a:t>
            </a:r>
            <a:endParaRPr lang="en-US" dirty="0"/>
          </a:p>
        </p:txBody>
      </p:sp>
      <p:sp>
        <p:nvSpPr>
          <p:cNvPr id="4" name="Slide Number Placeholder 3">
            <a:extLst>
              <a:ext uri="{FF2B5EF4-FFF2-40B4-BE49-F238E27FC236}">
                <a16:creationId xmlns:a16="http://schemas.microsoft.com/office/drawing/2014/main" id="{344A684E-55C2-FAAF-A155-1C457FBAA8F3}"/>
              </a:ext>
            </a:extLst>
          </p:cNvPr>
          <p:cNvSpPr>
            <a:spLocks noGrp="1"/>
          </p:cNvSpPr>
          <p:nvPr>
            <p:ph type="sldNum" sz="quarter" idx="12"/>
          </p:nvPr>
        </p:nvSpPr>
        <p:spPr/>
        <p:txBody>
          <a:bodyPr/>
          <a:lstStyle/>
          <a:p>
            <a:fld id="{254A2582-A702-F945-9A7F-3DE967D52B37}" type="slidenum">
              <a:rPr lang="en-US" smtClean="0"/>
              <a:pPr/>
              <a:t>31</a:t>
            </a:fld>
            <a:endParaRPr lang="en-US" dirty="0"/>
          </a:p>
        </p:txBody>
      </p:sp>
      <p:pic>
        <p:nvPicPr>
          <p:cNvPr id="7" name="Picture 6">
            <a:extLst>
              <a:ext uri="{FF2B5EF4-FFF2-40B4-BE49-F238E27FC236}">
                <a16:creationId xmlns:a16="http://schemas.microsoft.com/office/drawing/2014/main" id="{95883F45-3140-0CAD-3F71-530C86393893}"/>
              </a:ext>
            </a:extLst>
          </p:cNvPr>
          <p:cNvPicPr>
            <a:picLocks noChangeAspect="1"/>
          </p:cNvPicPr>
          <p:nvPr/>
        </p:nvPicPr>
        <p:blipFill>
          <a:blip r:embed="rId2"/>
          <a:stretch>
            <a:fillRect/>
          </a:stretch>
        </p:blipFill>
        <p:spPr>
          <a:xfrm>
            <a:off x="988907" y="105342"/>
            <a:ext cx="2567092" cy="5969981"/>
          </a:xfrm>
          <a:prstGeom prst="rect">
            <a:avLst/>
          </a:prstGeom>
        </p:spPr>
      </p:pic>
      <p:sp>
        <p:nvSpPr>
          <p:cNvPr id="8" name="TextBox 7">
            <a:extLst>
              <a:ext uri="{FF2B5EF4-FFF2-40B4-BE49-F238E27FC236}">
                <a16:creationId xmlns:a16="http://schemas.microsoft.com/office/drawing/2014/main" id="{D0A4C349-5D68-2859-01A6-B003E078E1E0}"/>
              </a:ext>
            </a:extLst>
          </p:cNvPr>
          <p:cNvSpPr txBox="1"/>
          <p:nvPr/>
        </p:nvSpPr>
        <p:spPr>
          <a:xfrm>
            <a:off x="4165600" y="433493"/>
            <a:ext cx="7809653" cy="954107"/>
          </a:xfrm>
          <a:prstGeom prst="rect">
            <a:avLst/>
          </a:prstGeom>
          <a:noFill/>
        </p:spPr>
        <p:txBody>
          <a:bodyPr wrap="square" rtlCol="0">
            <a:spAutoFit/>
          </a:bodyPr>
          <a:lstStyle/>
          <a:p>
            <a:r>
              <a:rPr lang="en-US" sz="2800" dirty="0">
                <a:solidFill>
                  <a:schemeClr val="bg1"/>
                </a:solidFill>
              </a:rPr>
              <a:t>Over 2 Million Views</a:t>
            </a:r>
          </a:p>
          <a:p>
            <a:r>
              <a:rPr lang="en-US" sz="2800" dirty="0">
                <a:solidFill>
                  <a:schemeClr val="bg1"/>
                </a:solidFill>
              </a:rPr>
              <a:t>15,933 Likes – 450 Comments – 1369 Reposts</a:t>
            </a:r>
          </a:p>
        </p:txBody>
      </p:sp>
      <p:pic>
        <p:nvPicPr>
          <p:cNvPr id="12" name="Picture 11">
            <a:extLst>
              <a:ext uri="{FF2B5EF4-FFF2-40B4-BE49-F238E27FC236}">
                <a16:creationId xmlns:a16="http://schemas.microsoft.com/office/drawing/2014/main" id="{19AECA1C-DF64-EE12-38B1-E2F9C7D4619A}"/>
              </a:ext>
            </a:extLst>
          </p:cNvPr>
          <p:cNvPicPr>
            <a:picLocks noChangeAspect="1"/>
          </p:cNvPicPr>
          <p:nvPr/>
        </p:nvPicPr>
        <p:blipFill>
          <a:blip r:embed="rId3"/>
          <a:stretch>
            <a:fillRect/>
          </a:stretch>
        </p:blipFill>
        <p:spPr>
          <a:xfrm>
            <a:off x="4536636" y="1721061"/>
            <a:ext cx="3747151" cy="3926329"/>
          </a:xfrm>
          <a:prstGeom prst="rect">
            <a:avLst/>
          </a:prstGeom>
        </p:spPr>
      </p:pic>
      <p:sp>
        <p:nvSpPr>
          <p:cNvPr id="13" name="TextBox 12">
            <a:extLst>
              <a:ext uri="{FF2B5EF4-FFF2-40B4-BE49-F238E27FC236}">
                <a16:creationId xmlns:a16="http://schemas.microsoft.com/office/drawing/2014/main" id="{F5BCFEFC-AB89-23AF-060C-6379245A9A87}"/>
              </a:ext>
            </a:extLst>
          </p:cNvPr>
          <p:cNvSpPr txBox="1"/>
          <p:nvPr/>
        </p:nvSpPr>
        <p:spPr>
          <a:xfrm>
            <a:off x="8283787" y="2241973"/>
            <a:ext cx="3115733" cy="1569660"/>
          </a:xfrm>
          <a:prstGeom prst="rect">
            <a:avLst/>
          </a:prstGeom>
          <a:noFill/>
        </p:spPr>
        <p:txBody>
          <a:bodyPr wrap="square" rtlCol="0">
            <a:spAutoFit/>
          </a:bodyPr>
          <a:lstStyle/>
          <a:p>
            <a:pPr algn="ctr"/>
            <a:r>
              <a:rPr lang="en-US" sz="2400" dirty="0">
                <a:solidFill>
                  <a:schemeClr val="bg1"/>
                </a:solidFill>
              </a:rPr>
              <a:t>One post with the right strategy can generate hundreds of appointments</a:t>
            </a:r>
          </a:p>
        </p:txBody>
      </p:sp>
      <p:sp>
        <p:nvSpPr>
          <p:cNvPr id="15" name="Arrow: Right 14">
            <a:extLst>
              <a:ext uri="{FF2B5EF4-FFF2-40B4-BE49-F238E27FC236}">
                <a16:creationId xmlns:a16="http://schemas.microsoft.com/office/drawing/2014/main" id="{26A41C90-123B-E43E-F848-D3A9BAB431F3}"/>
              </a:ext>
            </a:extLst>
          </p:cNvPr>
          <p:cNvSpPr/>
          <p:nvPr/>
        </p:nvSpPr>
        <p:spPr>
          <a:xfrm rot="3699859">
            <a:off x="711200" y="5201919"/>
            <a:ext cx="978408" cy="48463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7A807276-8417-43B4-1B5B-A3F7712917FC}"/>
              </a:ext>
            </a:extLst>
          </p:cNvPr>
          <p:cNvSpPr/>
          <p:nvPr/>
        </p:nvSpPr>
        <p:spPr>
          <a:xfrm rot="3699859">
            <a:off x="642646" y="3740860"/>
            <a:ext cx="978408" cy="45198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059B0F91-231F-5DE9-E26F-7A6B22374EE5}"/>
              </a:ext>
            </a:extLst>
          </p:cNvPr>
          <p:cNvSpPr/>
          <p:nvPr/>
        </p:nvSpPr>
        <p:spPr>
          <a:xfrm rot="7748140">
            <a:off x="2764378" y="3776580"/>
            <a:ext cx="978408" cy="45198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1850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199ED910-5E46-FAD1-402A-EA57B7BF3F08}"/>
              </a:ext>
            </a:extLst>
          </p:cNvPr>
          <p:cNvSpPr>
            <a:spLocks noGrp="1"/>
          </p:cNvSpPr>
          <p:nvPr>
            <p:ph type="ftr" sz="quarter" idx="11"/>
          </p:nvPr>
        </p:nvSpPr>
        <p:spPr/>
        <p:txBody>
          <a:bodyPr/>
          <a:lstStyle/>
          <a:p>
            <a:r>
              <a:rPr lang="en-US" dirty="0">
                <a:solidFill>
                  <a:schemeClr val="accent1"/>
                </a:solidFill>
              </a:rPr>
              <a:t>©2023 The Sher Method</a:t>
            </a:r>
          </a:p>
        </p:txBody>
      </p:sp>
      <p:sp>
        <p:nvSpPr>
          <p:cNvPr id="14" name="Slide Number Placeholder 13">
            <a:extLst>
              <a:ext uri="{FF2B5EF4-FFF2-40B4-BE49-F238E27FC236}">
                <a16:creationId xmlns:a16="http://schemas.microsoft.com/office/drawing/2014/main" id="{D16D869C-D237-0A38-3B73-A384EA78715D}"/>
              </a:ext>
            </a:extLst>
          </p:cNvPr>
          <p:cNvSpPr>
            <a:spLocks noGrp="1"/>
          </p:cNvSpPr>
          <p:nvPr>
            <p:ph type="sldNum" sz="quarter" idx="12"/>
          </p:nvPr>
        </p:nvSpPr>
        <p:spPr/>
        <p:txBody>
          <a:bodyPr/>
          <a:lstStyle/>
          <a:p>
            <a:fld id="{254A2582-A702-F945-9A7F-3DE967D52B37}" type="slidenum">
              <a:rPr lang="en-US" smtClean="0">
                <a:solidFill>
                  <a:schemeClr val="accent1"/>
                </a:solidFill>
              </a:rPr>
              <a:t>32</a:t>
            </a:fld>
            <a:endParaRPr lang="en-US">
              <a:solidFill>
                <a:schemeClr val="accent1"/>
              </a:solidFill>
            </a:endParaRPr>
          </a:p>
        </p:txBody>
      </p:sp>
      <p:pic>
        <p:nvPicPr>
          <p:cNvPr id="15" name="Picture 14">
            <a:extLst>
              <a:ext uri="{FF2B5EF4-FFF2-40B4-BE49-F238E27FC236}">
                <a16:creationId xmlns:a16="http://schemas.microsoft.com/office/drawing/2014/main" id="{CD8631A5-8073-5D99-0215-28FE3692D94A}"/>
              </a:ext>
            </a:extLst>
          </p:cNvPr>
          <p:cNvPicPr>
            <a:picLocks noChangeAspect="1"/>
          </p:cNvPicPr>
          <p:nvPr/>
        </p:nvPicPr>
        <p:blipFill>
          <a:blip r:embed="rId2"/>
          <a:stretch>
            <a:fillRect/>
          </a:stretch>
        </p:blipFill>
        <p:spPr>
          <a:xfrm>
            <a:off x="6301988" y="664796"/>
            <a:ext cx="5544324" cy="5249008"/>
          </a:xfrm>
          <a:prstGeom prst="rect">
            <a:avLst/>
          </a:prstGeom>
        </p:spPr>
      </p:pic>
      <p:sp>
        <p:nvSpPr>
          <p:cNvPr id="16" name="TextBox 15">
            <a:extLst>
              <a:ext uri="{FF2B5EF4-FFF2-40B4-BE49-F238E27FC236}">
                <a16:creationId xmlns:a16="http://schemas.microsoft.com/office/drawing/2014/main" id="{55D54DC3-7F4E-DF30-A474-4583248A9F1A}"/>
              </a:ext>
            </a:extLst>
          </p:cNvPr>
          <p:cNvSpPr txBox="1"/>
          <p:nvPr/>
        </p:nvSpPr>
        <p:spPr>
          <a:xfrm>
            <a:off x="643737" y="514354"/>
            <a:ext cx="5019210" cy="1077218"/>
          </a:xfrm>
          <a:prstGeom prst="rect">
            <a:avLst/>
          </a:prstGeom>
          <a:noFill/>
        </p:spPr>
        <p:txBody>
          <a:bodyPr wrap="square" rtlCol="0">
            <a:spAutoFit/>
          </a:bodyPr>
          <a:lstStyle/>
          <a:p>
            <a:pPr algn="ctr"/>
            <a:r>
              <a:rPr lang="en-US" sz="3200" dirty="0">
                <a:solidFill>
                  <a:schemeClr val="bg1"/>
                </a:solidFill>
              </a:rPr>
              <a:t>Polls are a great way to use posts to generate leads</a:t>
            </a:r>
          </a:p>
        </p:txBody>
      </p:sp>
      <p:pic>
        <p:nvPicPr>
          <p:cNvPr id="18" name="Picture 17" descr="A dog sitting next to a sign">
            <a:extLst>
              <a:ext uri="{FF2B5EF4-FFF2-40B4-BE49-F238E27FC236}">
                <a16:creationId xmlns:a16="http://schemas.microsoft.com/office/drawing/2014/main" id="{B1B01328-B74D-0E28-1DC3-EDC2AF8D3B7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34135" y="1939258"/>
            <a:ext cx="3898133" cy="3898133"/>
          </a:xfrm>
          <a:prstGeom prst="rect">
            <a:avLst/>
          </a:prstGeom>
        </p:spPr>
      </p:pic>
    </p:spTree>
    <p:extLst>
      <p:ext uri="{BB962C8B-B14F-4D97-AF65-F5344CB8AC3E}">
        <p14:creationId xmlns:p14="http://schemas.microsoft.com/office/powerpoint/2010/main" val="3392132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918D7-4D42-4203-D78B-1306A4DD294D}"/>
              </a:ext>
            </a:extLst>
          </p:cNvPr>
          <p:cNvSpPr>
            <a:spLocks noGrp="1"/>
          </p:cNvSpPr>
          <p:nvPr>
            <p:ph type="title"/>
          </p:nvPr>
        </p:nvSpPr>
        <p:spPr/>
        <p:txBody>
          <a:bodyPr/>
          <a:lstStyle/>
          <a:p>
            <a:r>
              <a:rPr lang="en-US" dirty="0"/>
              <a:t>Contact </a:t>
            </a:r>
            <a:r>
              <a:rPr lang="en-US"/>
              <a:t>Me – Rhonda Sher</a:t>
            </a:r>
            <a:endParaRPr lang="en-US" dirty="0"/>
          </a:p>
        </p:txBody>
      </p:sp>
      <p:sp>
        <p:nvSpPr>
          <p:cNvPr id="3" name="Footer Placeholder 2">
            <a:extLst>
              <a:ext uri="{FF2B5EF4-FFF2-40B4-BE49-F238E27FC236}">
                <a16:creationId xmlns:a16="http://schemas.microsoft.com/office/drawing/2014/main" id="{81F5E629-5453-49FF-BE85-F8871FC63EBC}"/>
              </a:ext>
            </a:extLst>
          </p:cNvPr>
          <p:cNvSpPr>
            <a:spLocks noGrp="1"/>
          </p:cNvSpPr>
          <p:nvPr>
            <p:ph type="ftr" sz="quarter" idx="11"/>
          </p:nvPr>
        </p:nvSpPr>
        <p:spPr/>
        <p:txBody>
          <a:bodyPr/>
          <a:lstStyle/>
          <a:p>
            <a:r>
              <a:rPr lang="en-US"/>
              <a:t>(c) 2022 The Sher Method</a:t>
            </a:r>
            <a:endParaRPr lang="en-US" dirty="0"/>
          </a:p>
        </p:txBody>
      </p:sp>
      <p:sp>
        <p:nvSpPr>
          <p:cNvPr id="4" name="Slide Number Placeholder 3">
            <a:extLst>
              <a:ext uri="{FF2B5EF4-FFF2-40B4-BE49-F238E27FC236}">
                <a16:creationId xmlns:a16="http://schemas.microsoft.com/office/drawing/2014/main" id="{23096220-AA51-3179-D2FB-5A42DAE33BA7}"/>
              </a:ext>
            </a:extLst>
          </p:cNvPr>
          <p:cNvSpPr>
            <a:spLocks noGrp="1"/>
          </p:cNvSpPr>
          <p:nvPr>
            <p:ph type="sldNum" sz="quarter" idx="12"/>
          </p:nvPr>
        </p:nvSpPr>
        <p:spPr/>
        <p:txBody>
          <a:bodyPr/>
          <a:lstStyle/>
          <a:p>
            <a:fld id="{254A2582-A702-F945-9A7F-3DE967D52B37}" type="slidenum">
              <a:rPr lang="en-US" smtClean="0"/>
              <a:pPr/>
              <a:t>33</a:t>
            </a:fld>
            <a:endParaRPr lang="en-US" dirty="0"/>
          </a:p>
        </p:txBody>
      </p:sp>
      <p:sp>
        <p:nvSpPr>
          <p:cNvPr id="5" name="Content Placeholder 4">
            <a:extLst>
              <a:ext uri="{FF2B5EF4-FFF2-40B4-BE49-F238E27FC236}">
                <a16:creationId xmlns:a16="http://schemas.microsoft.com/office/drawing/2014/main" id="{CB5CB4BC-184B-C2B4-B8D7-0382F84A569F}"/>
              </a:ext>
            </a:extLst>
          </p:cNvPr>
          <p:cNvSpPr>
            <a:spLocks noGrp="1"/>
          </p:cNvSpPr>
          <p:nvPr>
            <p:ph idx="1"/>
          </p:nvPr>
        </p:nvSpPr>
        <p:spPr>
          <a:xfrm>
            <a:off x="838200" y="1837982"/>
            <a:ext cx="10515600" cy="4193038"/>
          </a:xfrm>
        </p:spPr>
        <p:txBody>
          <a:bodyPr>
            <a:normAutofit lnSpcReduction="10000"/>
          </a:bodyPr>
          <a:lstStyle/>
          <a:p>
            <a:r>
              <a:rPr lang="en-US" dirty="0"/>
              <a:t>Phone		760 515-2822</a:t>
            </a:r>
          </a:p>
          <a:p>
            <a:r>
              <a:rPr lang="en-US" dirty="0"/>
              <a:t>Email		linkedindiva@gmail.com</a:t>
            </a:r>
          </a:p>
          <a:p>
            <a:r>
              <a:rPr lang="en-US" dirty="0"/>
              <a:t>LinkedIn URL	</a:t>
            </a:r>
            <a:r>
              <a:rPr lang="en-US" dirty="0">
                <a:hlinkClick r:id="rId2">
                  <a:extLst>
                    <a:ext uri="{A12FA001-AC4F-418D-AE19-62706E023703}">
                      <ahyp:hlinkClr xmlns:ahyp="http://schemas.microsoft.com/office/drawing/2018/hyperlinkcolor" val="tx"/>
                    </a:ext>
                  </a:extLst>
                </a:hlinkClick>
              </a:rPr>
              <a:t>www.linkedinrhonda.com</a:t>
            </a:r>
            <a:endParaRPr lang="en-US" dirty="0"/>
          </a:p>
          <a:p>
            <a:endParaRPr lang="en-US" dirty="0"/>
          </a:p>
          <a:p>
            <a:pPr marL="630238" indent="-630238">
              <a:buFont typeface="Wingdings" panose="05000000000000000000" pitchFamily="2" charset="2"/>
              <a:buChar char="ü"/>
            </a:pPr>
            <a:r>
              <a:rPr lang="en-US" dirty="0"/>
              <a:t>Training</a:t>
            </a:r>
          </a:p>
          <a:p>
            <a:pPr marL="630238" indent="-630238">
              <a:buFont typeface="Wingdings" panose="05000000000000000000" pitchFamily="2" charset="2"/>
              <a:buChar char="ü"/>
            </a:pPr>
            <a:r>
              <a:rPr lang="en-US" dirty="0"/>
              <a:t>Online Courses and Boot Camps</a:t>
            </a:r>
          </a:p>
          <a:p>
            <a:pPr marL="630238" indent="-630238">
              <a:buFont typeface="Wingdings" panose="05000000000000000000" pitchFamily="2" charset="2"/>
              <a:buChar char="ü"/>
            </a:pPr>
            <a:r>
              <a:rPr lang="en-US" dirty="0"/>
              <a:t>Coaching for individuals and groups</a:t>
            </a:r>
          </a:p>
          <a:p>
            <a:pPr marL="630238" indent="-630238">
              <a:buFont typeface="Wingdings" panose="05000000000000000000" pitchFamily="2" charset="2"/>
              <a:buChar char="ü"/>
            </a:pPr>
            <a:r>
              <a:rPr lang="en-US" dirty="0"/>
              <a:t>Mastermind</a:t>
            </a:r>
          </a:p>
          <a:p>
            <a:pPr marL="630238" indent="-630238">
              <a:buFont typeface="Wingdings" panose="05000000000000000000" pitchFamily="2" charset="2"/>
              <a:buChar char="ü"/>
            </a:pPr>
            <a:r>
              <a:rPr lang="en-US" dirty="0"/>
              <a:t>Speaking</a:t>
            </a:r>
          </a:p>
          <a:p>
            <a:endParaRPr lang="en-US" dirty="0"/>
          </a:p>
        </p:txBody>
      </p:sp>
    </p:spTree>
    <p:extLst>
      <p:ext uri="{BB962C8B-B14F-4D97-AF65-F5344CB8AC3E}">
        <p14:creationId xmlns:p14="http://schemas.microsoft.com/office/powerpoint/2010/main" val="3700551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6745BB-84EB-E17D-0674-F71D2C78589D}"/>
              </a:ext>
            </a:extLst>
          </p:cNvPr>
          <p:cNvSpPr>
            <a:spLocks noGrp="1"/>
          </p:cNvSpPr>
          <p:nvPr>
            <p:ph type="sldNum" sz="quarter" idx="12"/>
          </p:nvPr>
        </p:nvSpPr>
        <p:spPr/>
        <p:txBody>
          <a:bodyPr/>
          <a:lstStyle/>
          <a:p>
            <a:fld id="{254A2582-A702-F945-9A7F-3DE967D52B37}" type="slidenum">
              <a:rPr lang="en-US" smtClean="0"/>
              <a:t>34</a:t>
            </a:fld>
            <a:endParaRPr lang="en-US"/>
          </a:p>
        </p:txBody>
      </p:sp>
      <p:sp>
        <p:nvSpPr>
          <p:cNvPr id="3" name="Footer Placeholder 2">
            <a:extLst>
              <a:ext uri="{FF2B5EF4-FFF2-40B4-BE49-F238E27FC236}">
                <a16:creationId xmlns:a16="http://schemas.microsoft.com/office/drawing/2014/main" id="{8776D599-5EF3-CC1B-1C5C-539FC0A89E03}"/>
              </a:ext>
            </a:extLst>
          </p:cNvPr>
          <p:cNvSpPr>
            <a:spLocks noGrp="1"/>
          </p:cNvSpPr>
          <p:nvPr>
            <p:ph type="ftr" sz="quarter" idx="11"/>
          </p:nvPr>
        </p:nvSpPr>
        <p:spPr/>
        <p:txBody>
          <a:bodyPr/>
          <a:lstStyle/>
          <a:p>
            <a:r>
              <a:rPr lang="en-US"/>
              <a:t>©2022 The Sher Method</a:t>
            </a:r>
            <a:endParaRPr lang="en-US" dirty="0"/>
          </a:p>
        </p:txBody>
      </p:sp>
      <p:pic>
        <p:nvPicPr>
          <p:cNvPr id="4" name="Picture 3">
            <a:extLst>
              <a:ext uri="{FF2B5EF4-FFF2-40B4-BE49-F238E27FC236}">
                <a16:creationId xmlns:a16="http://schemas.microsoft.com/office/drawing/2014/main" id="{521D09A1-827B-0C62-6D79-68FC4E59AEA4}"/>
              </a:ext>
            </a:extLst>
          </p:cNvPr>
          <p:cNvPicPr>
            <a:picLocks noChangeAspect="1"/>
          </p:cNvPicPr>
          <p:nvPr/>
        </p:nvPicPr>
        <p:blipFill>
          <a:blip r:embed="rId2"/>
          <a:stretch>
            <a:fillRect/>
          </a:stretch>
        </p:blipFill>
        <p:spPr>
          <a:xfrm>
            <a:off x="2840170" y="3043621"/>
            <a:ext cx="2185767" cy="218576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TextBox 5">
            <a:extLst>
              <a:ext uri="{FF2B5EF4-FFF2-40B4-BE49-F238E27FC236}">
                <a16:creationId xmlns:a16="http://schemas.microsoft.com/office/drawing/2014/main" id="{104275D1-5973-8100-B09D-D5D3AD206595}"/>
              </a:ext>
            </a:extLst>
          </p:cNvPr>
          <p:cNvSpPr txBox="1"/>
          <p:nvPr/>
        </p:nvSpPr>
        <p:spPr>
          <a:xfrm rot="10800000" flipV="1">
            <a:off x="882695" y="35441"/>
            <a:ext cx="6456033" cy="2308324"/>
          </a:xfrm>
          <a:prstGeom prst="rect">
            <a:avLst/>
          </a:prstGeom>
          <a:noFill/>
        </p:spPr>
        <p:txBody>
          <a:bodyPr wrap="square">
            <a:spAutoFit/>
          </a:bodyPr>
          <a:lstStyle/>
          <a:p>
            <a:pPr algn="ctr"/>
            <a:r>
              <a:rPr lang="en-US" sz="7200" b="0" cap="none" spc="0" dirty="0">
                <a:ln w="0"/>
                <a:solidFill>
                  <a:schemeClr val="bg1"/>
                </a:solidFill>
                <a:effectLst>
                  <a:outerShdw blurRad="50800" dist="38100" dir="5400000" algn="t" rotWithShape="0">
                    <a:prstClr val="black">
                      <a:alpha val="40000"/>
                    </a:prstClr>
                  </a:outerShdw>
                </a:effectLst>
                <a:latin typeface="Impact" panose="020B0806030902050204" pitchFamily="34" charset="0"/>
              </a:rPr>
              <a:t>Let’s Look at LinkedIn</a:t>
            </a:r>
          </a:p>
        </p:txBody>
      </p:sp>
      <p:sp>
        <p:nvSpPr>
          <p:cNvPr id="7" name="TextBox 6">
            <a:extLst>
              <a:ext uri="{FF2B5EF4-FFF2-40B4-BE49-F238E27FC236}">
                <a16:creationId xmlns:a16="http://schemas.microsoft.com/office/drawing/2014/main" id="{D5D8A79B-DD6D-2946-FD59-AD25915FEC26}"/>
              </a:ext>
            </a:extLst>
          </p:cNvPr>
          <p:cNvSpPr txBox="1"/>
          <p:nvPr/>
        </p:nvSpPr>
        <p:spPr>
          <a:xfrm>
            <a:off x="7938655" y="955964"/>
            <a:ext cx="3415145" cy="1754326"/>
          </a:xfrm>
          <a:prstGeom prst="rect">
            <a:avLst/>
          </a:prstGeom>
          <a:noFill/>
        </p:spPr>
        <p:txBody>
          <a:bodyPr wrap="square" rtlCol="0">
            <a:spAutoFit/>
          </a:bodyPr>
          <a:lstStyle/>
          <a:p>
            <a:pPr algn="ctr"/>
            <a:r>
              <a:rPr lang="en-US" sz="3600" dirty="0">
                <a:solidFill>
                  <a:schemeClr val="bg1"/>
                </a:solidFill>
              </a:rPr>
              <a:t>Real life examples of how this works</a:t>
            </a:r>
          </a:p>
        </p:txBody>
      </p:sp>
    </p:spTree>
    <p:extLst>
      <p:ext uri="{BB962C8B-B14F-4D97-AF65-F5344CB8AC3E}">
        <p14:creationId xmlns:p14="http://schemas.microsoft.com/office/powerpoint/2010/main" val="392301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6745BB-84EB-E17D-0674-F71D2C78589D}"/>
              </a:ext>
            </a:extLst>
          </p:cNvPr>
          <p:cNvSpPr>
            <a:spLocks noGrp="1"/>
          </p:cNvSpPr>
          <p:nvPr>
            <p:ph type="sldNum" sz="quarter" idx="12"/>
          </p:nvPr>
        </p:nvSpPr>
        <p:spPr/>
        <p:txBody>
          <a:bodyPr/>
          <a:lstStyle/>
          <a:p>
            <a:fld id="{254A2582-A702-F945-9A7F-3DE967D52B37}" type="slidenum">
              <a:rPr lang="en-US" smtClean="0"/>
              <a:t>35</a:t>
            </a:fld>
            <a:endParaRPr lang="en-US"/>
          </a:p>
        </p:txBody>
      </p:sp>
      <p:sp>
        <p:nvSpPr>
          <p:cNvPr id="3" name="Footer Placeholder 2">
            <a:extLst>
              <a:ext uri="{FF2B5EF4-FFF2-40B4-BE49-F238E27FC236}">
                <a16:creationId xmlns:a16="http://schemas.microsoft.com/office/drawing/2014/main" id="{8776D599-5EF3-CC1B-1C5C-539FC0A89E03}"/>
              </a:ext>
            </a:extLst>
          </p:cNvPr>
          <p:cNvSpPr>
            <a:spLocks noGrp="1"/>
          </p:cNvSpPr>
          <p:nvPr>
            <p:ph type="ftr" sz="quarter" idx="11"/>
          </p:nvPr>
        </p:nvSpPr>
        <p:spPr/>
        <p:txBody>
          <a:bodyPr/>
          <a:lstStyle/>
          <a:p>
            <a:r>
              <a:rPr lang="en-US"/>
              <a:t>©2022 The Sher Method</a:t>
            </a:r>
            <a:endParaRPr lang="en-US" dirty="0"/>
          </a:p>
        </p:txBody>
      </p:sp>
      <p:pic>
        <p:nvPicPr>
          <p:cNvPr id="4" name="Picture 3">
            <a:extLst>
              <a:ext uri="{FF2B5EF4-FFF2-40B4-BE49-F238E27FC236}">
                <a16:creationId xmlns:a16="http://schemas.microsoft.com/office/drawing/2014/main" id="{521D09A1-827B-0C62-6D79-68FC4E59AEA4}"/>
              </a:ext>
            </a:extLst>
          </p:cNvPr>
          <p:cNvPicPr>
            <a:picLocks noChangeAspect="1"/>
          </p:cNvPicPr>
          <p:nvPr/>
        </p:nvPicPr>
        <p:blipFill>
          <a:blip r:embed="rId2"/>
          <a:stretch>
            <a:fillRect/>
          </a:stretch>
        </p:blipFill>
        <p:spPr>
          <a:xfrm>
            <a:off x="2840170" y="3043621"/>
            <a:ext cx="2185767" cy="218576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Picture 4" descr="A person wearing a blue jacket&#10;&#10;Description automatically generated with low confidence">
            <a:extLst>
              <a:ext uri="{FF2B5EF4-FFF2-40B4-BE49-F238E27FC236}">
                <a16:creationId xmlns:a16="http://schemas.microsoft.com/office/drawing/2014/main" id="{BD2FE929-B9CA-7B5E-CF0B-BE3701C42462}"/>
              </a:ext>
            </a:extLst>
          </p:cNvPr>
          <p:cNvPicPr>
            <a:picLocks noChangeAspect="1"/>
          </p:cNvPicPr>
          <p:nvPr/>
        </p:nvPicPr>
        <p:blipFill rotWithShape="1">
          <a:blip r:embed="rId3">
            <a:extLst>
              <a:ext uri="{28A0092B-C50C-407E-A947-70E740481C1C}">
                <a14:useLocalDpi xmlns:a14="http://schemas.microsoft.com/office/drawing/2010/main" val="0"/>
              </a:ext>
            </a:extLst>
          </a:blip>
          <a:srcRect l="22052" t="13085" r="22753"/>
          <a:stretch/>
        </p:blipFill>
        <p:spPr>
          <a:xfrm flipH="1">
            <a:off x="7274714" y="666314"/>
            <a:ext cx="4917286" cy="6191686"/>
          </a:xfrm>
          <a:prstGeom prst="rect">
            <a:avLst/>
          </a:prstGeom>
        </p:spPr>
      </p:pic>
      <p:sp>
        <p:nvSpPr>
          <p:cNvPr id="6" name="TextBox 5">
            <a:extLst>
              <a:ext uri="{FF2B5EF4-FFF2-40B4-BE49-F238E27FC236}">
                <a16:creationId xmlns:a16="http://schemas.microsoft.com/office/drawing/2014/main" id="{104275D1-5973-8100-B09D-D5D3AD206595}"/>
              </a:ext>
            </a:extLst>
          </p:cNvPr>
          <p:cNvSpPr txBox="1"/>
          <p:nvPr/>
        </p:nvSpPr>
        <p:spPr>
          <a:xfrm rot="10800000" flipV="1">
            <a:off x="900508" y="595376"/>
            <a:ext cx="6456033" cy="1200329"/>
          </a:xfrm>
          <a:prstGeom prst="rect">
            <a:avLst/>
          </a:prstGeom>
          <a:noFill/>
        </p:spPr>
        <p:txBody>
          <a:bodyPr wrap="square">
            <a:spAutoFit/>
          </a:bodyPr>
          <a:lstStyle/>
          <a:p>
            <a:pPr algn="ctr"/>
            <a:r>
              <a:rPr lang="en-US" sz="7200" b="0" cap="none" spc="0" dirty="0">
                <a:ln w="0"/>
                <a:solidFill>
                  <a:schemeClr val="bg1"/>
                </a:solidFill>
                <a:effectLst>
                  <a:outerShdw blurRad="50800" dist="38100" dir="5400000" algn="t" rotWithShape="0">
                    <a:prstClr val="black">
                      <a:alpha val="40000"/>
                    </a:prstClr>
                  </a:outerShdw>
                </a:effectLst>
                <a:latin typeface="Impact" panose="020B0806030902050204" pitchFamily="34" charset="0"/>
              </a:rPr>
              <a:t>In Gratitude </a:t>
            </a:r>
          </a:p>
        </p:txBody>
      </p:sp>
    </p:spTree>
    <p:extLst>
      <p:ext uri="{BB962C8B-B14F-4D97-AF65-F5344CB8AC3E}">
        <p14:creationId xmlns:p14="http://schemas.microsoft.com/office/powerpoint/2010/main" val="8617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816A43-9A48-4B4C-897E-AF4548DE1E0B}"/>
              </a:ext>
            </a:extLst>
          </p:cNvPr>
          <p:cNvPicPr>
            <a:picLocks noChangeAspect="1"/>
          </p:cNvPicPr>
          <p:nvPr/>
        </p:nvPicPr>
        <p:blipFill>
          <a:blip r:embed="rId2"/>
          <a:stretch>
            <a:fillRect/>
          </a:stretch>
        </p:blipFill>
        <p:spPr>
          <a:xfrm>
            <a:off x="815097" y="2566371"/>
            <a:ext cx="3089267" cy="337394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848F8645-26FF-40F7-BE07-C22C4ECBD130}"/>
              </a:ext>
            </a:extLst>
          </p:cNvPr>
          <p:cNvPicPr>
            <a:picLocks noChangeAspect="1"/>
          </p:cNvPicPr>
          <p:nvPr/>
        </p:nvPicPr>
        <p:blipFill>
          <a:blip r:embed="rId3"/>
          <a:stretch>
            <a:fillRect/>
          </a:stretch>
        </p:blipFill>
        <p:spPr>
          <a:xfrm>
            <a:off x="8234506" y="2566371"/>
            <a:ext cx="3089267" cy="337394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grpSp>
        <p:nvGrpSpPr>
          <p:cNvPr id="7" name="Group 6">
            <a:extLst>
              <a:ext uri="{FF2B5EF4-FFF2-40B4-BE49-F238E27FC236}">
                <a16:creationId xmlns:a16="http://schemas.microsoft.com/office/drawing/2014/main" id="{6CC3FD73-1359-4F72-AD09-DC67B7A45993}"/>
              </a:ext>
            </a:extLst>
          </p:cNvPr>
          <p:cNvGrpSpPr/>
          <p:nvPr/>
        </p:nvGrpSpPr>
        <p:grpSpPr>
          <a:xfrm>
            <a:off x="4536565" y="2566371"/>
            <a:ext cx="3118869" cy="3373944"/>
            <a:chOff x="4536565" y="2566371"/>
            <a:chExt cx="3118869" cy="3373944"/>
          </a:xfrm>
        </p:grpSpPr>
        <p:pic>
          <p:nvPicPr>
            <p:cNvPr id="3" name="Picture 2">
              <a:extLst>
                <a:ext uri="{FF2B5EF4-FFF2-40B4-BE49-F238E27FC236}">
                  <a16:creationId xmlns:a16="http://schemas.microsoft.com/office/drawing/2014/main" id="{BAD490C3-DBF3-4132-8115-1E91BC8AD970}"/>
                </a:ext>
              </a:extLst>
            </p:cNvPr>
            <p:cNvPicPr>
              <a:picLocks noChangeAspect="1"/>
            </p:cNvPicPr>
            <p:nvPr/>
          </p:nvPicPr>
          <p:blipFill>
            <a:blip r:embed="rId4"/>
            <a:stretch>
              <a:fillRect/>
            </a:stretch>
          </p:blipFill>
          <p:spPr>
            <a:xfrm>
              <a:off x="4536565" y="2566371"/>
              <a:ext cx="3118869" cy="337394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6" name="Rectangle 5">
              <a:extLst>
                <a:ext uri="{FF2B5EF4-FFF2-40B4-BE49-F238E27FC236}">
                  <a16:creationId xmlns:a16="http://schemas.microsoft.com/office/drawing/2014/main" id="{2AE8F303-0E25-441D-95CF-579B30249B07}"/>
                </a:ext>
              </a:extLst>
            </p:cNvPr>
            <p:cNvSpPr/>
            <p:nvPr/>
          </p:nvSpPr>
          <p:spPr>
            <a:xfrm>
              <a:off x="4659852" y="2604658"/>
              <a:ext cx="2872291" cy="590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Rounded MT Bold" panose="020F0704030504030204" pitchFamily="34" charset="0"/>
                  <a:cs typeface="Aharoni" panose="02010803020104030203" pitchFamily="2" charset="-79"/>
                </a:rPr>
                <a:t>POST</a:t>
              </a:r>
            </a:p>
          </p:txBody>
        </p:sp>
      </p:grpSp>
      <p:sp>
        <p:nvSpPr>
          <p:cNvPr id="9" name="Title 8">
            <a:extLst>
              <a:ext uri="{FF2B5EF4-FFF2-40B4-BE49-F238E27FC236}">
                <a16:creationId xmlns:a16="http://schemas.microsoft.com/office/drawing/2014/main" id="{5BE03B30-0A12-A588-CC1A-37438C7447A2}"/>
              </a:ext>
            </a:extLst>
          </p:cNvPr>
          <p:cNvSpPr>
            <a:spLocks noGrp="1"/>
          </p:cNvSpPr>
          <p:nvPr>
            <p:ph type="title"/>
          </p:nvPr>
        </p:nvSpPr>
        <p:spPr/>
        <p:txBody>
          <a:bodyPr>
            <a:normAutofit/>
          </a:bodyPr>
          <a:lstStyle/>
          <a:p>
            <a:pPr algn="ctr"/>
            <a:r>
              <a:rPr lang="en-US" sz="4000" dirty="0"/>
              <a:t>3 Steps to Leverage the Power of LinkedIn to Generate 2-20 Appointments a Week from Posting</a:t>
            </a:r>
          </a:p>
        </p:txBody>
      </p:sp>
      <p:sp>
        <p:nvSpPr>
          <p:cNvPr id="5" name="Footer Placeholder 4">
            <a:extLst>
              <a:ext uri="{FF2B5EF4-FFF2-40B4-BE49-F238E27FC236}">
                <a16:creationId xmlns:a16="http://schemas.microsoft.com/office/drawing/2014/main" id="{8CB0B070-F923-9BAC-5253-51D4F1DF3CF9}"/>
              </a:ext>
            </a:extLst>
          </p:cNvPr>
          <p:cNvSpPr>
            <a:spLocks noGrp="1"/>
          </p:cNvSpPr>
          <p:nvPr>
            <p:ph type="ftr" sz="quarter" idx="11"/>
          </p:nvPr>
        </p:nvSpPr>
        <p:spPr/>
        <p:txBody>
          <a:bodyPr/>
          <a:lstStyle/>
          <a:p>
            <a:r>
              <a:rPr lang="en-US"/>
              <a:t>©2023 The Sher Method</a:t>
            </a:r>
            <a:endParaRPr lang="en-US" dirty="0"/>
          </a:p>
        </p:txBody>
      </p:sp>
      <p:sp>
        <p:nvSpPr>
          <p:cNvPr id="8" name="Slide Number Placeholder 7">
            <a:extLst>
              <a:ext uri="{FF2B5EF4-FFF2-40B4-BE49-F238E27FC236}">
                <a16:creationId xmlns:a16="http://schemas.microsoft.com/office/drawing/2014/main" id="{C158BCA8-26D6-8D4B-D9C9-C16557297086}"/>
              </a:ext>
            </a:extLst>
          </p:cNvPr>
          <p:cNvSpPr>
            <a:spLocks noGrp="1"/>
          </p:cNvSpPr>
          <p:nvPr>
            <p:ph type="sldNum" sz="quarter" idx="12"/>
          </p:nvPr>
        </p:nvSpPr>
        <p:spPr/>
        <p:txBody>
          <a:bodyPr/>
          <a:lstStyle/>
          <a:p>
            <a:fld id="{254A2582-A702-F945-9A7F-3DE967D52B37}" type="slidenum">
              <a:rPr lang="en-US" smtClean="0"/>
              <a:pPr/>
              <a:t>4</a:t>
            </a:fld>
            <a:endParaRPr lang="en-US" dirty="0"/>
          </a:p>
        </p:txBody>
      </p:sp>
    </p:spTree>
    <p:extLst>
      <p:ext uri="{BB962C8B-B14F-4D97-AF65-F5344CB8AC3E}">
        <p14:creationId xmlns:p14="http://schemas.microsoft.com/office/powerpoint/2010/main" val="86576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69957BF-6B7F-A448-94DB-74D15F6E15D9}"/>
              </a:ext>
            </a:extLst>
          </p:cNvPr>
          <p:cNvPicPr>
            <a:picLocks noChangeAspect="1"/>
          </p:cNvPicPr>
          <p:nvPr/>
        </p:nvPicPr>
        <p:blipFill rotWithShape="1">
          <a:blip r:embed="rId3"/>
          <a:srcRect l="6496" t="21005" r="10241" b="19756"/>
          <a:stretch/>
        </p:blipFill>
        <p:spPr>
          <a:xfrm>
            <a:off x="5078023" y="4277627"/>
            <a:ext cx="2896885" cy="87858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8" name="Rectangle 17">
            <a:extLst>
              <a:ext uri="{FF2B5EF4-FFF2-40B4-BE49-F238E27FC236}">
                <a16:creationId xmlns:a16="http://schemas.microsoft.com/office/drawing/2014/main" id="{72FCACC0-B363-D24B-A978-D1778EF66E84}"/>
              </a:ext>
            </a:extLst>
          </p:cNvPr>
          <p:cNvSpPr/>
          <p:nvPr/>
        </p:nvSpPr>
        <p:spPr>
          <a:xfrm>
            <a:off x="4130779" y="4344935"/>
            <a:ext cx="803300" cy="646331"/>
          </a:xfrm>
          <a:prstGeom prst="rect">
            <a:avLst/>
          </a:prstGeom>
        </p:spPr>
        <p:txBody>
          <a:bodyPr wrap="square">
            <a:spAutoFit/>
          </a:bodyPr>
          <a:lstStyle/>
          <a:p>
            <a:pPr algn="ctr" defTabSz="457200">
              <a:defRPr/>
            </a:pPr>
            <a:r>
              <a:rPr lang="en-CA" sz="3600" b="1" dirty="0">
                <a:solidFill>
                  <a:prstClr val="white"/>
                </a:solidFill>
                <a:effectLst>
                  <a:outerShdw blurRad="50800" dist="38100" dir="8100000" algn="tr" rotWithShape="0">
                    <a:prstClr val="black">
                      <a:alpha val="40000"/>
                    </a:prstClr>
                  </a:outerShdw>
                </a:effectLst>
                <a:latin typeface="Helvetica" pitchFamily="2" charset="0"/>
              </a:rPr>
              <a:t>on </a:t>
            </a:r>
          </a:p>
        </p:txBody>
      </p:sp>
      <p:sp>
        <p:nvSpPr>
          <p:cNvPr id="15" name="TextBox 14">
            <a:extLst>
              <a:ext uri="{FF2B5EF4-FFF2-40B4-BE49-F238E27FC236}">
                <a16:creationId xmlns:a16="http://schemas.microsoft.com/office/drawing/2014/main" id="{B6B4F00D-BAEB-4FD2-ACFC-39E726A8561A}"/>
              </a:ext>
            </a:extLst>
          </p:cNvPr>
          <p:cNvSpPr txBox="1"/>
          <p:nvPr/>
        </p:nvSpPr>
        <p:spPr>
          <a:xfrm>
            <a:off x="0" y="245443"/>
            <a:ext cx="12230281" cy="33547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i="0" u="none" strike="noStrike" kern="1200" cap="none" spc="0" normalizeH="0" baseline="0" noProof="0" dirty="0">
                <a:ln>
                  <a:noFill/>
                </a:ln>
                <a:solidFill>
                  <a:schemeClr val="bg1"/>
                </a:solidFill>
                <a:uLnTx/>
                <a:uFillTx/>
                <a:latin typeface="Lemon Tuesday" panose="02000506040000020004" pitchFamily="50" charset="0"/>
                <a:cs typeface="Arial" panose="020B0604020202020204" pitchFamily="34" charset="0"/>
              </a:rPr>
              <a:t>Step </a:t>
            </a:r>
            <a:r>
              <a:rPr kumimoji="0" lang="en-US" sz="9600" i="0" u="none" strike="noStrike" kern="1200" cap="none" spc="0" normalizeH="0" baseline="0" noProof="0" dirty="0">
                <a:ln>
                  <a:noFill/>
                </a:ln>
                <a:solidFill>
                  <a:srgbClr val="FFFF00"/>
                </a:solidFill>
                <a:uLnTx/>
                <a:uFillTx/>
                <a:latin typeface="Lemon Tuesday" panose="02000506040000020004" pitchFamily="50" charset="0"/>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schemeClr val="bg1"/>
              </a:solidFill>
              <a:uLnTx/>
              <a:uFillTx/>
              <a:latin typeface="Lemon Tuesday" panose="02000506040000020004" pitchFamily="50"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i="0" u="none" strike="noStrike" kern="1200" cap="none" spc="0" normalizeH="0" baseline="0" noProof="0" dirty="0">
                <a:ln>
                  <a:noFill/>
                </a:ln>
                <a:solidFill>
                  <a:schemeClr val="bg1"/>
                </a:solidFill>
                <a:uLnTx/>
                <a:uFillTx/>
                <a:latin typeface="Arial" panose="020B0604020202020204" pitchFamily="34" charset="0"/>
                <a:cs typeface="Arial" panose="020B0604020202020204" pitchFamily="34" charset="0"/>
              </a:rPr>
              <a:t>PRESENT        </a:t>
            </a:r>
            <a:r>
              <a:rPr kumimoji="0" lang="en-US" sz="9600" i="0" u="none" strike="noStrike" kern="1200" cap="none" spc="0" normalizeH="0" baseline="0" noProof="0" dirty="0">
                <a:ln>
                  <a:noFill/>
                </a:ln>
                <a:solidFill>
                  <a:schemeClr val="bg1"/>
                </a:solidFill>
                <a:uLnTx/>
                <a:uFillTx/>
                <a:latin typeface="Lemon Tuesday" panose="02000506040000020004" pitchFamily="50" charset="0"/>
                <a:cs typeface="Arial" panose="020B0604020202020204" pitchFamily="34" charset="0"/>
              </a:rPr>
              <a:t>   </a:t>
            </a:r>
          </a:p>
        </p:txBody>
      </p:sp>
      <p:sp>
        <p:nvSpPr>
          <p:cNvPr id="3" name="Rectangle 2">
            <a:extLst>
              <a:ext uri="{FF2B5EF4-FFF2-40B4-BE49-F238E27FC236}">
                <a16:creationId xmlns:a16="http://schemas.microsoft.com/office/drawing/2014/main" id="{F628E8C7-116D-4F59-8A20-F6AE672288B3}"/>
              </a:ext>
            </a:extLst>
          </p:cNvPr>
          <p:cNvSpPr/>
          <p:nvPr/>
        </p:nvSpPr>
        <p:spPr>
          <a:xfrm>
            <a:off x="1116419" y="1743740"/>
            <a:ext cx="9739423" cy="465706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37AD5CD4-E3EF-C84A-9119-38B72D7A220E}"/>
              </a:ext>
            </a:extLst>
          </p:cNvPr>
          <p:cNvSpPr>
            <a:spLocks noGrp="1"/>
          </p:cNvSpPr>
          <p:nvPr>
            <p:ph type="ftr" sz="quarter" idx="11"/>
          </p:nvPr>
        </p:nvSpPr>
        <p:spPr/>
        <p:txBody>
          <a:bodyPr/>
          <a:lstStyle/>
          <a:p>
            <a:r>
              <a:rPr lang="en-US" dirty="0">
                <a:solidFill>
                  <a:schemeClr val="accent1"/>
                </a:solidFill>
              </a:rPr>
              <a:t>©2023 The Sher Method</a:t>
            </a:r>
          </a:p>
        </p:txBody>
      </p:sp>
      <p:sp>
        <p:nvSpPr>
          <p:cNvPr id="4" name="Slide Number Placeholder 3">
            <a:extLst>
              <a:ext uri="{FF2B5EF4-FFF2-40B4-BE49-F238E27FC236}">
                <a16:creationId xmlns:a16="http://schemas.microsoft.com/office/drawing/2014/main" id="{38824619-8F68-79DC-7441-3607258D0EBD}"/>
              </a:ext>
            </a:extLst>
          </p:cNvPr>
          <p:cNvSpPr>
            <a:spLocks noGrp="1"/>
          </p:cNvSpPr>
          <p:nvPr>
            <p:ph type="sldNum" sz="quarter" idx="12"/>
          </p:nvPr>
        </p:nvSpPr>
        <p:spPr/>
        <p:txBody>
          <a:bodyPr/>
          <a:lstStyle/>
          <a:p>
            <a:fld id="{B16CC8B8-C916-4F83-8690-044851084497}" type="slidenum">
              <a:rPr lang="en-US" smtClean="0"/>
              <a:t>5</a:t>
            </a:fld>
            <a:endParaRPr lang="en-US" dirty="0"/>
          </a:p>
        </p:txBody>
      </p:sp>
    </p:spTree>
    <p:extLst>
      <p:ext uri="{BB962C8B-B14F-4D97-AF65-F5344CB8AC3E}">
        <p14:creationId xmlns:p14="http://schemas.microsoft.com/office/powerpoint/2010/main" val="3732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anim calcmode="lin" valueType="num">
                                      <p:cBhvr>
                                        <p:cTn id="8" dur="2000" fill="hold"/>
                                        <p:tgtEl>
                                          <p:spTgt spid="18"/>
                                        </p:tgtEl>
                                        <p:attrNameLst>
                                          <p:attrName>ppt_x</p:attrName>
                                        </p:attrNameLst>
                                      </p:cBhvr>
                                      <p:tavLst>
                                        <p:tav tm="0">
                                          <p:val>
                                            <p:strVal val="#ppt_x"/>
                                          </p:val>
                                        </p:tav>
                                        <p:tav tm="100000">
                                          <p:val>
                                            <p:strVal val="#ppt_x"/>
                                          </p:val>
                                        </p:tav>
                                      </p:tavLst>
                                    </p:anim>
                                    <p:anim calcmode="lin" valueType="num">
                                      <p:cBhvr>
                                        <p:cTn id="9" dur="2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000"/>
                                        <p:tgtEl>
                                          <p:spTgt spid="17"/>
                                        </p:tgtEl>
                                      </p:cBhvr>
                                    </p:animEffect>
                                    <p:anim calcmode="lin" valueType="num">
                                      <p:cBhvr>
                                        <p:cTn id="13" dur="2000" fill="hold"/>
                                        <p:tgtEl>
                                          <p:spTgt spid="17"/>
                                        </p:tgtEl>
                                        <p:attrNameLst>
                                          <p:attrName>ppt_x</p:attrName>
                                        </p:attrNameLst>
                                      </p:cBhvr>
                                      <p:tavLst>
                                        <p:tav tm="0">
                                          <p:val>
                                            <p:strVal val="#ppt_x"/>
                                          </p:val>
                                        </p:tav>
                                        <p:tav tm="100000">
                                          <p:val>
                                            <p:strVal val="#ppt_x"/>
                                          </p:val>
                                        </p:tav>
                                      </p:tavLst>
                                    </p:anim>
                                    <p:anim calcmode="lin" valueType="num">
                                      <p:cBhvr>
                                        <p:cTn id="14" dur="2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79D86-BB52-6A11-FCB4-11E2A120A0B8}"/>
              </a:ext>
            </a:extLst>
          </p:cNvPr>
          <p:cNvSpPr>
            <a:spLocks noGrp="1"/>
          </p:cNvSpPr>
          <p:nvPr>
            <p:ph type="title"/>
          </p:nvPr>
        </p:nvSpPr>
        <p:spPr/>
        <p:txBody>
          <a:bodyPr>
            <a:normAutofit/>
          </a:bodyPr>
          <a:lstStyle/>
          <a:p>
            <a:pPr algn="ctr">
              <a:defRPr/>
            </a:pPr>
            <a:r>
              <a:rPr lang="en-US" sz="4400" dirty="0">
                <a:latin typeface="+mn-lt"/>
                <a:cs typeface="Arial" panose="020B0604020202020204" pitchFamily="34" charset="0"/>
              </a:rPr>
              <a:t>Why Having an Upgraded LinkedIn Profile is </a:t>
            </a:r>
            <a:br>
              <a:rPr lang="en-US" sz="4400" dirty="0">
                <a:latin typeface="+mn-lt"/>
                <a:cs typeface="Arial" panose="020B0604020202020204" pitchFamily="34" charset="0"/>
              </a:rPr>
            </a:br>
            <a:r>
              <a:rPr lang="en-US" sz="4400" dirty="0">
                <a:latin typeface="+mn-lt"/>
                <a:cs typeface="Arial" panose="020B0604020202020204" pitchFamily="34" charset="0"/>
              </a:rPr>
              <a:t>More Important </a:t>
            </a:r>
            <a:r>
              <a:rPr lang="en-US" sz="4400" b="1" dirty="0">
                <a:latin typeface="+mn-lt"/>
                <a:cs typeface="Arial" panose="020B0604020202020204" pitchFamily="34" charset="0"/>
              </a:rPr>
              <a:t>NOW </a:t>
            </a:r>
            <a:r>
              <a:rPr lang="en-US" sz="4400" dirty="0">
                <a:latin typeface="+mn-lt"/>
                <a:cs typeface="Arial" panose="020B0604020202020204" pitchFamily="34" charset="0"/>
              </a:rPr>
              <a:t>Than Ever</a:t>
            </a:r>
            <a:endParaRPr lang="en-US" dirty="0">
              <a:latin typeface="+mn-lt"/>
            </a:endParaRPr>
          </a:p>
        </p:txBody>
      </p:sp>
      <p:sp>
        <p:nvSpPr>
          <p:cNvPr id="4" name="Slide Number Placeholder 3">
            <a:extLst>
              <a:ext uri="{FF2B5EF4-FFF2-40B4-BE49-F238E27FC236}">
                <a16:creationId xmlns:a16="http://schemas.microsoft.com/office/drawing/2014/main" id="{1A1CDF7C-D746-2C81-3283-C66911C668A4}"/>
              </a:ext>
            </a:extLst>
          </p:cNvPr>
          <p:cNvSpPr>
            <a:spLocks noGrp="1"/>
          </p:cNvSpPr>
          <p:nvPr>
            <p:ph type="sldNum" sz="quarter" idx="12"/>
          </p:nvPr>
        </p:nvSpPr>
        <p:spPr/>
        <p:txBody>
          <a:bodyPr/>
          <a:lstStyle/>
          <a:p>
            <a:fld id="{254A2582-A702-F945-9A7F-3DE967D52B37}" type="slidenum">
              <a:rPr lang="en-US" smtClean="0"/>
              <a:pPr/>
              <a:t>6</a:t>
            </a:fld>
            <a:endParaRPr lang="en-US" dirty="0"/>
          </a:p>
        </p:txBody>
      </p:sp>
      <p:sp>
        <p:nvSpPr>
          <p:cNvPr id="5" name="Content Placeholder 4">
            <a:extLst>
              <a:ext uri="{FF2B5EF4-FFF2-40B4-BE49-F238E27FC236}">
                <a16:creationId xmlns:a16="http://schemas.microsoft.com/office/drawing/2014/main" id="{45C15D5E-4203-52A2-ED14-4662A323DF57}"/>
              </a:ext>
            </a:extLst>
          </p:cNvPr>
          <p:cNvSpPr>
            <a:spLocks noGrp="1"/>
          </p:cNvSpPr>
          <p:nvPr>
            <p:ph idx="1"/>
          </p:nvPr>
        </p:nvSpPr>
        <p:spPr>
          <a:xfrm>
            <a:off x="985520" y="1839535"/>
            <a:ext cx="7096760" cy="4193038"/>
          </a:xfrm>
        </p:spPr>
        <p:txBody>
          <a:bodyPr>
            <a:normAutofit fontScale="85000" lnSpcReduction="20000"/>
          </a:bodyPr>
          <a:lstStyle/>
          <a:p>
            <a:pPr>
              <a:lnSpc>
                <a:spcPct val="160000"/>
              </a:lnSpc>
            </a:pPr>
            <a:r>
              <a:rPr lang="en-US" dirty="0">
                <a:solidFill>
                  <a:schemeClr val="bg1"/>
                </a:solidFill>
                <a:cs typeface="Arial" panose="020B0604020202020204" pitchFamily="34" charset="0"/>
              </a:rPr>
              <a:t>93% of B2B marketers use LinkedIn</a:t>
            </a:r>
          </a:p>
          <a:p>
            <a:pPr>
              <a:lnSpc>
                <a:spcPct val="150000"/>
              </a:lnSpc>
            </a:pPr>
            <a:r>
              <a:rPr lang="en-US" dirty="0">
                <a:solidFill>
                  <a:schemeClr val="bg1"/>
                </a:solidFill>
                <a:cs typeface="Arial" panose="020B0604020202020204" pitchFamily="34" charset="0"/>
              </a:rPr>
              <a:t>65 Million users who are business decision makers</a:t>
            </a:r>
          </a:p>
          <a:p>
            <a:pPr>
              <a:lnSpc>
                <a:spcPct val="150000"/>
              </a:lnSpc>
            </a:pPr>
            <a:r>
              <a:rPr lang="en-US" dirty="0">
                <a:solidFill>
                  <a:schemeClr val="bg1"/>
                </a:solidFill>
              </a:rPr>
              <a:t>LinkedIn is 277% more effective than Facebook in generating leads</a:t>
            </a:r>
          </a:p>
          <a:p>
            <a:pPr>
              <a:lnSpc>
                <a:spcPct val="160000"/>
              </a:lnSpc>
            </a:pPr>
            <a:r>
              <a:rPr lang="en-US" b="0" i="0" dirty="0">
                <a:solidFill>
                  <a:schemeClr val="bg1"/>
                </a:solidFill>
                <a:effectLst/>
              </a:rPr>
              <a:t>45% of marketers have  gained customers through the platform</a:t>
            </a:r>
          </a:p>
          <a:p>
            <a:pPr>
              <a:lnSpc>
                <a:spcPct val="160000"/>
              </a:lnSpc>
            </a:pPr>
            <a:r>
              <a:rPr lang="en-US" dirty="0"/>
              <a:t>There are over 850 million people on LinkedIn</a:t>
            </a:r>
            <a:endParaRPr lang="en-US" b="0" i="0" dirty="0">
              <a:solidFill>
                <a:schemeClr val="bg1"/>
              </a:solidFill>
              <a:effectLst/>
            </a:endParaRPr>
          </a:p>
          <a:p>
            <a:endParaRPr lang="en-US" dirty="0"/>
          </a:p>
        </p:txBody>
      </p:sp>
      <p:sp>
        <p:nvSpPr>
          <p:cNvPr id="6" name="Footer Placeholder 2">
            <a:extLst>
              <a:ext uri="{FF2B5EF4-FFF2-40B4-BE49-F238E27FC236}">
                <a16:creationId xmlns:a16="http://schemas.microsoft.com/office/drawing/2014/main" id="{4EA63A36-8BD4-059F-B0CD-4986A21915FF}"/>
              </a:ext>
            </a:extLst>
          </p:cNvPr>
          <p:cNvSpPr>
            <a:spLocks noGrp="1"/>
          </p:cNvSpPr>
          <p:nvPr>
            <p:ph type="ftr" sz="quarter" idx="11"/>
          </p:nvPr>
        </p:nvSpPr>
        <p:spPr>
          <a:xfrm>
            <a:off x="4038600" y="6356350"/>
            <a:ext cx="4114800" cy="365125"/>
          </a:xfrm>
        </p:spPr>
        <p:txBody>
          <a:bodyPr/>
          <a:lstStyle/>
          <a:p>
            <a:r>
              <a:rPr lang="en-US" dirty="0"/>
              <a:t>©2022 The Sher Method</a:t>
            </a:r>
          </a:p>
        </p:txBody>
      </p:sp>
      <p:sp>
        <p:nvSpPr>
          <p:cNvPr id="7" name="TextBox 6">
            <a:extLst>
              <a:ext uri="{FF2B5EF4-FFF2-40B4-BE49-F238E27FC236}">
                <a16:creationId xmlns:a16="http://schemas.microsoft.com/office/drawing/2014/main" id="{A1E7E396-F362-C811-AA67-5E3CA9D37389}"/>
              </a:ext>
            </a:extLst>
          </p:cNvPr>
          <p:cNvSpPr txBox="1"/>
          <p:nvPr/>
        </p:nvSpPr>
        <p:spPr>
          <a:xfrm>
            <a:off x="8754140" y="5847907"/>
            <a:ext cx="3225209" cy="369332"/>
          </a:xfrm>
          <a:prstGeom prst="rect">
            <a:avLst/>
          </a:prstGeom>
          <a:noFill/>
        </p:spPr>
        <p:txBody>
          <a:bodyPr wrap="square" rtlCol="0">
            <a:spAutoFit/>
          </a:bodyPr>
          <a:lstStyle/>
          <a:p>
            <a:r>
              <a:rPr lang="en-US" dirty="0">
                <a:solidFill>
                  <a:schemeClr val="bg1"/>
                </a:solidFill>
              </a:rPr>
              <a:t>Source: Datareportal.com</a:t>
            </a:r>
          </a:p>
        </p:txBody>
      </p:sp>
      <p:pic>
        <p:nvPicPr>
          <p:cNvPr id="8" name="Picture 7" descr="A picture containing text, transport, aircraft&#10;&#10;Description automatically generated">
            <a:extLst>
              <a:ext uri="{FF2B5EF4-FFF2-40B4-BE49-F238E27FC236}">
                <a16:creationId xmlns:a16="http://schemas.microsoft.com/office/drawing/2014/main" id="{4E9BD21C-371A-5226-869B-C82CCC59F874}"/>
              </a:ext>
            </a:extLst>
          </p:cNvPr>
          <p:cNvPicPr>
            <a:picLocks noChangeAspect="1"/>
          </p:cNvPicPr>
          <p:nvPr/>
        </p:nvPicPr>
        <p:blipFill rotWithShape="1">
          <a:blip r:embed="rId2">
            <a:extLst>
              <a:ext uri="{28A0092B-C50C-407E-A947-70E740481C1C}">
                <a14:useLocalDpi xmlns:a14="http://schemas.microsoft.com/office/drawing/2010/main" val="0"/>
              </a:ext>
            </a:extLst>
          </a:blip>
          <a:srcRect l="59114" r="7986"/>
          <a:stretch/>
        </p:blipFill>
        <p:spPr>
          <a:xfrm>
            <a:off x="8865900" y="1690688"/>
            <a:ext cx="2340580" cy="4001836"/>
          </a:xfrm>
          <a:prstGeom prst="rect">
            <a:avLst/>
          </a:prstGeom>
        </p:spPr>
      </p:pic>
    </p:spTree>
    <p:extLst>
      <p:ext uri="{BB962C8B-B14F-4D97-AF65-F5344CB8AC3E}">
        <p14:creationId xmlns:p14="http://schemas.microsoft.com/office/powerpoint/2010/main" val="373994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79D86-BB52-6A11-FCB4-11E2A120A0B8}"/>
              </a:ext>
            </a:extLst>
          </p:cNvPr>
          <p:cNvSpPr>
            <a:spLocks noGrp="1"/>
          </p:cNvSpPr>
          <p:nvPr>
            <p:ph type="title"/>
          </p:nvPr>
        </p:nvSpPr>
        <p:spPr/>
        <p:txBody>
          <a:bodyPr>
            <a:normAutofit/>
          </a:bodyPr>
          <a:lstStyle/>
          <a:p>
            <a:pPr algn="ctr">
              <a:defRPr/>
            </a:pPr>
            <a:r>
              <a:rPr lang="en-US" sz="4400" dirty="0">
                <a:latin typeface="+mn-lt"/>
                <a:cs typeface="Arial" panose="020B0604020202020204" pitchFamily="34" charset="0"/>
              </a:rPr>
              <a:t>Why Having an Upgraded LinkedIn Profile is </a:t>
            </a:r>
            <a:br>
              <a:rPr lang="en-US" sz="4400" dirty="0">
                <a:latin typeface="+mn-lt"/>
                <a:cs typeface="Arial" panose="020B0604020202020204" pitchFamily="34" charset="0"/>
              </a:rPr>
            </a:br>
            <a:r>
              <a:rPr lang="en-US" sz="4400" dirty="0">
                <a:latin typeface="+mn-lt"/>
                <a:cs typeface="Arial" panose="020B0604020202020204" pitchFamily="34" charset="0"/>
              </a:rPr>
              <a:t>More Important </a:t>
            </a:r>
            <a:r>
              <a:rPr lang="en-US" sz="4400" b="1" dirty="0">
                <a:latin typeface="+mn-lt"/>
                <a:cs typeface="Arial" panose="020B0604020202020204" pitchFamily="34" charset="0"/>
              </a:rPr>
              <a:t>NOW </a:t>
            </a:r>
            <a:r>
              <a:rPr lang="en-US" sz="4400" dirty="0">
                <a:latin typeface="+mn-lt"/>
                <a:cs typeface="Arial" panose="020B0604020202020204" pitchFamily="34" charset="0"/>
              </a:rPr>
              <a:t>Than Ever</a:t>
            </a:r>
            <a:endParaRPr lang="en-US" dirty="0">
              <a:latin typeface="+mn-lt"/>
            </a:endParaRPr>
          </a:p>
        </p:txBody>
      </p:sp>
      <p:sp>
        <p:nvSpPr>
          <p:cNvPr id="4" name="Slide Number Placeholder 3">
            <a:extLst>
              <a:ext uri="{FF2B5EF4-FFF2-40B4-BE49-F238E27FC236}">
                <a16:creationId xmlns:a16="http://schemas.microsoft.com/office/drawing/2014/main" id="{1A1CDF7C-D746-2C81-3283-C66911C668A4}"/>
              </a:ext>
            </a:extLst>
          </p:cNvPr>
          <p:cNvSpPr>
            <a:spLocks noGrp="1"/>
          </p:cNvSpPr>
          <p:nvPr>
            <p:ph type="sldNum" sz="quarter" idx="12"/>
          </p:nvPr>
        </p:nvSpPr>
        <p:spPr/>
        <p:txBody>
          <a:bodyPr/>
          <a:lstStyle/>
          <a:p>
            <a:fld id="{254A2582-A702-F945-9A7F-3DE967D52B37}" type="slidenum">
              <a:rPr lang="en-US" smtClean="0"/>
              <a:pPr/>
              <a:t>7</a:t>
            </a:fld>
            <a:endParaRPr lang="en-US" dirty="0"/>
          </a:p>
        </p:txBody>
      </p:sp>
      <p:sp>
        <p:nvSpPr>
          <p:cNvPr id="5" name="Content Placeholder 4">
            <a:extLst>
              <a:ext uri="{FF2B5EF4-FFF2-40B4-BE49-F238E27FC236}">
                <a16:creationId xmlns:a16="http://schemas.microsoft.com/office/drawing/2014/main" id="{45C15D5E-4203-52A2-ED14-4662A323DF57}"/>
              </a:ext>
            </a:extLst>
          </p:cNvPr>
          <p:cNvSpPr>
            <a:spLocks noGrp="1"/>
          </p:cNvSpPr>
          <p:nvPr>
            <p:ph idx="1"/>
          </p:nvPr>
        </p:nvSpPr>
        <p:spPr>
          <a:xfrm>
            <a:off x="1036721" y="1926999"/>
            <a:ext cx="6024479" cy="4193038"/>
          </a:xfrm>
        </p:spPr>
        <p:txBody>
          <a:bodyPr>
            <a:normAutofit/>
          </a:bodyPr>
          <a:lstStyle/>
          <a:p>
            <a:pPr>
              <a:lnSpc>
                <a:spcPct val="100000"/>
              </a:lnSpc>
            </a:pPr>
            <a:r>
              <a:rPr lang="en-US" sz="2200" dirty="0">
                <a:solidFill>
                  <a:schemeClr val="bg1"/>
                </a:solidFill>
                <a:cs typeface="Arial" panose="020B0604020202020204" pitchFamily="34" charset="0"/>
              </a:rPr>
              <a:t>To build connections with businesses, referral partners and professionals in your community</a:t>
            </a:r>
          </a:p>
          <a:p>
            <a:pPr>
              <a:lnSpc>
                <a:spcPct val="150000"/>
              </a:lnSpc>
            </a:pPr>
            <a:r>
              <a:rPr lang="en-US" sz="2200" dirty="0">
                <a:solidFill>
                  <a:schemeClr val="bg1"/>
                </a:solidFill>
                <a:cs typeface="Arial" panose="020B0604020202020204" pitchFamily="34" charset="0"/>
              </a:rPr>
              <a:t>To create credibility and visibility</a:t>
            </a:r>
          </a:p>
          <a:p>
            <a:pPr>
              <a:lnSpc>
                <a:spcPct val="150000"/>
              </a:lnSpc>
            </a:pPr>
            <a:r>
              <a:rPr lang="en-US" sz="2200" dirty="0"/>
              <a:t>It is the most effective way to prospect today</a:t>
            </a:r>
          </a:p>
          <a:p>
            <a:pPr>
              <a:lnSpc>
                <a:spcPct val="150000"/>
              </a:lnSpc>
            </a:pPr>
            <a:r>
              <a:rPr lang="en-US" sz="2200" dirty="0"/>
              <a:t>It is where prospects and referrals go to check you out first</a:t>
            </a:r>
          </a:p>
          <a:p>
            <a:pPr>
              <a:lnSpc>
                <a:spcPct val="150000"/>
              </a:lnSpc>
            </a:pPr>
            <a:r>
              <a:rPr lang="en-US" sz="2200" dirty="0"/>
              <a:t>It is often better than your website</a:t>
            </a:r>
          </a:p>
        </p:txBody>
      </p:sp>
      <p:sp>
        <p:nvSpPr>
          <p:cNvPr id="6" name="Footer Placeholder 2">
            <a:extLst>
              <a:ext uri="{FF2B5EF4-FFF2-40B4-BE49-F238E27FC236}">
                <a16:creationId xmlns:a16="http://schemas.microsoft.com/office/drawing/2014/main" id="{9FF77F8D-6E1F-431D-C61D-1E0D5C328016}"/>
              </a:ext>
            </a:extLst>
          </p:cNvPr>
          <p:cNvSpPr>
            <a:spLocks noGrp="1"/>
          </p:cNvSpPr>
          <p:nvPr>
            <p:ph type="ftr" sz="quarter" idx="11"/>
          </p:nvPr>
        </p:nvSpPr>
        <p:spPr>
          <a:xfrm>
            <a:off x="4038600" y="6356350"/>
            <a:ext cx="4114800" cy="365125"/>
          </a:xfrm>
        </p:spPr>
        <p:txBody>
          <a:bodyPr/>
          <a:lstStyle/>
          <a:p>
            <a:r>
              <a:rPr lang="en-US" dirty="0"/>
              <a:t>©2022 The Sher Method</a:t>
            </a:r>
          </a:p>
        </p:txBody>
      </p:sp>
      <p:pic>
        <p:nvPicPr>
          <p:cNvPr id="9" name="Picture 8" descr="Graphical user interface">
            <a:extLst>
              <a:ext uri="{FF2B5EF4-FFF2-40B4-BE49-F238E27FC236}">
                <a16:creationId xmlns:a16="http://schemas.microsoft.com/office/drawing/2014/main" id="{B2F51BF7-366E-F83C-4147-9BBDF1C23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5911" y="2690359"/>
            <a:ext cx="5130800" cy="2480369"/>
          </a:xfrm>
          <a:prstGeom prst="rect">
            <a:avLst/>
          </a:prstGeom>
        </p:spPr>
      </p:pic>
    </p:spTree>
    <p:extLst>
      <p:ext uri="{BB962C8B-B14F-4D97-AF65-F5344CB8AC3E}">
        <p14:creationId xmlns:p14="http://schemas.microsoft.com/office/powerpoint/2010/main" val="270745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FBFE98-D3FD-49EC-F09B-537AA6D8EBE3}"/>
              </a:ext>
            </a:extLst>
          </p:cNvPr>
          <p:cNvSpPr/>
          <p:nvPr/>
        </p:nvSpPr>
        <p:spPr>
          <a:xfrm>
            <a:off x="0" y="0"/>
            <a:ext cx="12191999" cy="6858000"/>
          </a:xfrm>
          <a:prstGeom prst="rect">
            <a:avLst/>
          </a:prstGeom>
          <a:gradFill flip="none" rotWithShape="1">
            <a:gsLst>
              <a:gs pos="0">
                <a:srgbClr val="0182FE">
                  <a:shade val="30000"/>
                  <a:satMod val="115000"/>
                </a:srgbClr>
              </a:gs>
              <a:gs pos="50000">
                <a:srgbClr val="0182FE">
                  <a:shade val="67500"/>
                  <a:satMod val="115000"/>
                </a:srgbClr>
              </a:gs>
              <a:gs pos="100000">
                <a:srgbClr val="0182FE">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descr="A picture containing electronics&#10;&#10;Description automatically generated">
            <a:extLst>
              <a:ext uri="{FF2B5EF4-FFF2-40B4-BE49-F238E27FC236}">
                <a16:creationId xmlns:a16="http://schemas.microsoft.com/office/drawing/2014/main" id="{5F7D366C-554C-4600-9EA9-9FD6634F5A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2595" y="1303669"/>
            <a:ext cx="6168772" cy="6168772"/>
          </a:xfrm>
          <a:prstGeom prst="rect">
            <a:avLst/>
          </a:prstGeom>
        </p:spPr>
      </p:pic>
      <p:sp>
        <p:nvSpPr>
          <p:cNvPr id="8" name="Rectangle 7">
            <a:extLst>
              <a:ext uri="{FF2B5EF4-FFF2-40B4-BE49-F238E27FC236}">
                <a16:creationId xmlns:a16="http://schemas.microsoft.com/office/drawing/2014/main" id="{6648A668-3FC1-4343-85D2-8BE1540878C9}"/>
              </a:ext>
            </a:extLst>
          </p:cNvPr>
          <p:cNvSpPr/>
          <p:nvPr/>
        </p:nvSpPr>
        <p:spPr>
          <a:xfrm>
            <a:off x="0" y="174941"/>
            <a:ext cx="12191999"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Amorica Script" panose="02000506000000020003" pitchFamily="2" charset="0"/>
                <a:ea typeface="+mn-ea"/>
                <a:cs typeface="Arial" panose="020B0604020202020204" pitchFamily="34" charset="0"/>
              </a:rPr>
              <a:t>The Problem…</a:t>
            </a:r>
          </a:p>
        </p:txBody>
      </p:sp>
      <p:pic>
        <p:nvPicPr>
          <p:cNvPr id="3" name="Picture 2" descr="A picture containing electronics&#10;&#10;Description automatically generated">
            <a:extLst>
              <a:ext uri="{FF2B5EF4-FFF2-40B4-BE49-F238E27FC236}">
                <a16:creationId xmlns:a16="http://schemas.microsoft.com/office/drawing/2014/main" id="{61CD59D8-1EE4-41F4-BA05-DC50697558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57" y="1293303"/>
            <a:ext cx="6168772" cy="6168772"/>
          </a:xfrm>
          <a:prstGeom prst="rect">
            <a:avLst/>
          </a:prstGeom>
        </p:spPr>
      </p:pic>
      <p:sp>
        <p:nvSpPr>
          <p:cNvPr id="13" name="TextBox 12">
            <a:extLst>
              <a:ext uri="{FF2B5EF4-FFF2-40B4-BE49-F238E27FC236}">
                <a16:creationId xmlns:a16="http://schemas.microsoft.com/office/drawing/2014/main" id="{2C371000-48A6-412C-BFEB-ACEC828C892D}"/>
              </a:ext>
            </a:extLst>
          </p:cNvPr>
          <p:cNvSpPr txBox="1"/>
          <p:nvPr/>
        </p:nvSpPr>
        <p:spPr>
          <a:xfrm>
            <a:off x="950523" y="3189712"/>
            <a:ext cx="4553138" cy="1107996"/>
          </a:xfrm>
          <a:prstGeom prst="rect">
            <a:avLst/>
          </a:prstGeom>
        </p:spPr>
        <p:txBody>
          <a:bodyPr wrap="square">
            <a:spAutoFit/>
          </a:bodyPr>
          <a:lstStyle>
            <a:defPPr>
              <a:defRPr lang="en-US"/>
            </a:defPPr>
            <a:lvl1pPr>
              <a:defRPr sz="2800" b="1">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257BB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Amateur</a:t>
            </a:r>
          </a:p>
        </p:txBody>
      </p:sp>
      <p:sp>
        <p:nvSpPr>
          <p:cNvPr id="7" name="Rectangle 6">
            <a:extLst>
              <a:ext uri="{FF2B5EF4-FFF2-40B4-BE49-F238E27FC236}">
                <a16:creationId xmlns:a16="http://schemas.microsoft.com/office/drawing/2014/main" id="{1F940187-7D9D-42D2-BB0B-748D0E3DBDDA}"/>
              </a:ext>
            </a:extLst>
          </p:cNvPr>
          <p:cNvSpPr/>
          <p:nvPr/>
        </p:nvSpPr>
        <p:spPr>
          <a:xfrm>
            <a:off x="0" y="1135632"/>
            <a:ext cx="121920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Experts show up on LinkedIn like Amateurs</a:t>
            </a:r>
            <a:endParaRPr kumimoji="0" lang="en-US" sz="40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p:txBody>
      </p:sp>
      <p:sp>
        <p:nvSpPr>
          <p:cNvPr id="51" name="TextBox 50">
            <a:extLst>
              <a:ext uri="{FF2B5EF4-FFF2-40B4-BE49-F238E27FC236}">
                <a16:creationId xmlns:a16="http://schemas.microsoft.com/office/drawing/2014/main" id="{AA11CBEB-49EC-48A4-B14B-A275D6C102EF}"/>
              </a:ext>
            </a:extLst>
          </p:cNvPr>
          <p:cNvSpPr txBox="1"/>
          <p:nvPr/>
        </p:nvSpPr>
        <p:spPr>
          <a:xfrm>
            <a:off x="6179703" y="3189712"/>
            <a:ext cx="5397214" cy="1107996"/>
          </a:xfrm>
          <a:prstGeom prst="rect">
            <a:avLst/>
          </a:prstGeom>
        </p:spPr>
        <p:txBody>
          <a:bodyPr wrap="square">
            <a:spAutoFit/>
          </a:bodyPr>
          <a:lstStyle>
            <a:defPPr>
              <a:defRPr lang="en-US"/>
            </a:defPPr>
            <a:lvl1pPr>
              <a:defRPr sz="2800" b="1">
                <a:solidFill>
                  <a:schemeClr val="bg1"/>
                </a:solidFill>
                <a:effectLst>
                  <a:outerShdw blurRad="38100" dist="38100" dir="2700000" algn="tl">
                    <a:srgbClr val="000000">
                      <a:alpha val="43137"/>
                    </a:srgbClr>
                  </a:outerShdw>
                </a:effectLst>
                <a:latin typeface="Century Gothic" panose="020B0502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257BB1"/>
                </a:solidFill>
                <a:effectLst>
                  <a:outerShdw blurRad="38100" dist="38100" dir="2700000" algn="tl">
                    <a:srgbClr val="000000">
                      <a:alpha val="43137"/>
                    </a:srgbClr>
                  </a:outerShdw>
                </a:effectLst>
                <a:uLnTx/>
                <a:uFillTx/>
                <a:latin typeface="Century Gothic" panose="020B0502020202020204" pitchFamily="34" charset="0"/>
                <a:ea typeface="+mn-ea"/>
                <a:cs typeface="+mn-cs"/>
              </a:rPr>
              <a:t>Professional</a:t>
            </a:r>
          </a:p>
        </p:txBody>
      </p:sp>
      <p:pic>
        <p:nvPicPr>
          <p:cNvPr id="6" name="Picture 5">
            <a:extLst>
              <a:ext uri="{FF2B5EF4-FFF2-40B4-BE49-F238E27FC236}">
                <a16:creationId xmlns:a16="http://schemas.microsoft.com/office/drawing/2014/main" id="{7727C1E1-6D1A-49A1-8B3D-5EC8CCF35E31}"/>
              </a:ext>
            </a:extLst>
          </p:cNvPr>
          <p:cNvPicPr>
            <a:picLocks noChangeAspect="1"/>
          </p:cNvPicPr>
          <p:nvPr/>
        </p:nvPicPr>
        <p:blipFill>
          <a:blip r:embed="rId3"/>
          <a:stretch>
            <a:fillRect/>
          </a:stretch>
        </p:blipFill>
        <p:spPr>
          <a:xfrm>
            <a:off x="493864" y="2336015"/>
            <a:ext cx="5323788" cy="2967505"/>
          </a:xfrm>
          <a:prstGeom prst="rect">
            <a:avLst/>
          </a:prstGeom>
        </p:spPr>
      </p:pic>
      <p:pic>
        <p:nvPicPr>
          <p:cNvPr id="10" name="Picture 9">
            <a:extLst>
              <a:ext uri="{FF2B5EF4-FFF2-40B4-BE49-F238E27FC236}">
                <a16:creationId xmlns:a16="http://schemas.microsoft.com/office/drawing/2014/main" id="{94F3EE08-0AF5-4E92-890B-6911A20439D2}"/>
              </a:ext>
            </a:extLst>
          </p:cNvPr>
          <p:cNvPicPr>
            <a:picLocks noChangeAspect="1"/>
          </p:cNvPicPr>
          <p:nvPr/>
        </p:nvPicPr>
        <p:blipFill>
          <a:blip r:embed="rId4"/>
          <a:stretch>
            <a:fillRect/>
          </a:stretch>
        </p:blipFill>
        <p:spPr>
          <a:xfrm>
            <a:off x="6179703" y="2336015"/>
            <a:ext cx="5453826" cy="2976987"/>
          </a:xfrm>
          <a:prstGeom prst="rect">
            <a:avLst/>
          </a:prstGeom>
        </p:spPr>
      </p:pic>
    </p:spTree>
    <p:extLst>
      <p:ext uri="{BB962C8B-B14F-4D97-AF65-F5344CB8AC3E}">
        <p14:creationId xmlns:p14="http://schemas.microsoft.com/office/powerpoint/2010/main" val="327564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750" fill="hold"/>
                                        <p:tgtEl>
                                          <p:spTgt spid="10"/>
                                        </p:tgtEl>
                                        <p:attrNameLst>
                                          <p:attrName>ppt_x</p:attrName>
                                        </p:attrNameLst>
                                      </p:cBhvr>
                                      <p:tavLst>
                                        <p:tav tm="0">
                                          <p:val>
                                            <p:strVal val="#ppt_x"/>
                                          </p:val>
                                        </p:tav>
                                        <p:tav tm="100000">
                                          <p:val>
                                            <p:strVal val="#ppt_x"/>
                                          </p:val>
                                        </p:tav>
                                      </p:tavLst>
                                    </p:anim>
                                    <p:anim calcmode="lin" valueType="num">
                                      <p:cBhvr additive="base">
                                        <p:cTn id="19"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25F59C6-0BD6-4A2F-8B8C-520C11CAB262}"/>
              </a:ext>
            </a:extLst>
          </p:cNvPr>
          <p:cNvPicPr>
            <a:picLocks noChangeAspect="1"/>
          </p:cNvPicPr>
          <p:nvPr/>
        </p:nvPicPr>
        <p:blipFill>
          <a:blip r:embed="rId2"/>
          <a:stretch>
            <a:fillRect/>
          </a:stretch>
        </p:blipFill>
        <p:spPr>
          <a:xfrm>
            <a:off x="6198380" y="1028700"/>
            <a:ext cx="4957665" cy="2572403"/>
          </a:xfrm>
          <a:prstGeom prst="rect">
            <a:avLst/>
          </a:prstGeom>
          <a:solidFill>
            <a:srgbClr val="FFFFFF">
              <a:shade val="85000"/>
            </a:srgbClr>
          </a:solidFill>
          <a:ln w="88900" cap="sq">
            <a:solidFill>
              <a:srgbClr val="FFFFFF"/>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D77E36BF-25AE-4984-B293-2BBD44002585}"/>
              </a:ext>
            </a:extLst>
          </p:cNvPr>
          <p:cNvPicPr>
            <a:picLocks noChangeAspect="1"/>
          </p:cNvPicPr>
          <p:nvPr/>
        </p:nvPicPr>
        <p:blipFill>
          <a:blip r:embed="rId3"/>
          <a:stretch>
            <a:fillRect/>
          </a:stretch>
        </p:blipFill>
        <p:spPr>
          <a:xfrm>
            <a:off x="451757" y="1028700"/>
            <a:ext cx="4957665" cy="2572403"/>
          </a:xfrm>
          <a:prstGeom prst="rect">
            <a:avLst/>
          </a:prstGeom>
          <a:solidFill>
            <a:srgbClr val="FFFFFF">
              <a:shade val="85000"/>
            </a:srgbClr>
          </a:solidFill>
          <a:ln w="88900" cap="sq">
            <a:solidFill>
              <a:srgbClr val="FFFFFF"/>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443143EE-8B84-44E5-A56F-8662E8DA7DDF}"/>
              </a:ext>
            </a:extLst>
          </p:cNvPr>
          <p:cNvPicPr>
            <a:picLocks noChangeAspect="1"/>
          </p:cNvPicPr>
          <p:nvPr/>
        </p:nvPicPr>
        <p:blipFill>
          <a:blip r:embed="rId4"/>
          <a:stretch>
            <a:fillRect/>
          </a:stretch>
        </p:blipFill>
        <p:spPr>
          <a:xfrm>
            <a:off x="3761665" y="3751786"/>
            <a:ext cx="4668670" cy="2415346"/>
          </a:xfrm>
          <a:prstGeom prst="rect">
            <a:avLst/>
          </a:prstGeom>
          <a:solidFill>
            <a:srgbClr val="FFFFFF">
              <a:shade val="85000"/>
            </a:srgbClr>
          </a:solidFill>
          <a:ln w="88900" cap="sq">
            <a:solidFill>
              <a:srgbClr val="FFFFFF"/>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7705F7C8-1117-F5BC-432C-F1798BE0FED4}"/>
              </a:ext>
            </a:extLst>
          </p:cNvPr>
          <p:cNvSpPr>
            <a:spLocks noGrp="1"/>
          </p:cNvSpPr>
          <p:nvPr>
            <p:ph type="title"/>
          </p:nvPr>
        </p:nvSpPr>
        <p:spPr>
          <a:xfrm>
            <a:off x="774700" y="63501"/>
            <a:ext cx="10579100" cy="965199"/>
          </a:xfrm>
        </p:spPr>
        <p:txBody>
          <a:bodyPr/>
          <a:lstStyle/>
          <a:p>
            <a:pPr algn="ctr"/>
            <a:r>
              <a:rPr lang="en-US" dirty="0"/>
              <a:t>The Solution</a:t>
            </a:r>
          </a:p>
        </p:txBody>
      </p:sp>
      <p:sp>
        <p:nvSpPr>
          <p:cNvPr id="3" name="Footer Placeholder 2">
            <a:extLst>
              <a:ext uri="{FF2B5EF4-FFF2-40B4-BE49-F238E27FC236}">
                <a16:creationId xmlns:a16="http://schemas.microsoft.com/office/drawing/2014/main" id="{3E3EEDC8-D50F-ED8A-4CCC-EEDD004E0F0B}"/>
              </a:ext>
            </a:extLst>
          </p:cNvPr>
          <p:cNvSpPr>
            <a:spLocks noGrp="1"/>
          </p:cNvSpPr>
          <p:nvPr>
            <p:ph type="ftr" sz="quarter" idx="11"/>
          </p:nvPr>
        </p:nvSpPr>
        <p:spPr/>
        <p:txBody>
          <a:bodyPr/>
          <a:lstStyle/>
          <a:p>
            <a:r>
              <a:rPr lang="en-US"/>
              <a:t>©2023 The Sher Method</a:t>
            </a:r>
            <a:endParaRPr lang="en-US" dirty="0"/>
          </a:p>
        </p:txBody>
      </p:sp>
      <p:sp>
        <p:nvSpPr>
          <p:cNvPr id="4" name="Slide Number Placeholder 3">
            <a:extLst>
              <a:ext uri="{FF2B5EF4-FFF2-40B4-BE49-F238E27FC236}">
                <a16:creationId xmlns:a16="http://schemas.microsoft.com/office/drawing/2014/main" id="{7AA3F96E-3EE9-8A22-4FDC-C0516AB5DCA1}"/>
              </a:ext>
            </a:extLst>
          </p:cNvPr>
          <p:cNvSpPr>
            <a:spLocks noGrp="1"/>
          </p:cNvSpPr>
          <p:nvPr>
            <p:ph type="sldNum" sz="quarter" idx="12"/>
          </p:nvPr>
        </p:nvSpPr>
        <p:spPr/>
        <p:txBody>
          <a:bodyPr/>
          <a:lstStyle/>
          <a:p>
            <a:fld id="{254A2582-A702-F945-9A7F-3DE967D52B37}" type="slidenum">
              <a:rPr lang="en-US" smtClean="0"/>
              <a:pPr/>
              <a:t>9</a:t>
            </a:fld>
            <a:endParaRPr lang="en-US" dirty="0"/>
          </a:p>
        </p:txBody>
      </p:sp>
    </p:spTree>
    <p:extLst>
      <p:ext uri="{BB962C8B-B14F-4D97-AF65-F5344CB8AC3E}">
        <p14:creationId xmlns:p14="http://schemas.microsoft.com/office/powerpoint/2010/main" val="168610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804DF6F1-614A-0F4C-93A6-430191A373D4}" vid="{71BDE56A-10D7-A24D-9FDC-334D79CB98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 Sher Method" id="{8F4A32B2-AD53-994E-8961-B43CC85A5037}" vid="{25226B87-A827-3941-BB78-BED7B3E4AD8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986</TotalTime>
  <Words>1477</Words>
  <Application>Microsoft Office PowerPoint</Application>
  <PresentationFormat>Widescreen</PresentationFormat>
  <Paragraphs>247</Paragraphs>
  <Slides>35</Slides>
  <Notes>4</Notes>
  <HiddenSlides>1</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35</vt:i4>
      </vt:variant>
    </vt:vector>
  </HeadingPairs>
  <TitlesOfParts>
    <vt:vector size="48" baseType="lpstr">
      <vt:lpstr>Amorica Script</vt:lpstr>
      <vt:lpstr>Arial</vt:lpstr>
      <vt:lpstr>Arial Rounded MT Bold</vt:lpstr>
      <vt:lpstr>Calibri</vt:lpstr>
      <vt:lpstr>Calibri Light</vt:lpstr>
      <vt:lpstr>Century Gothic</vt:lpstr>
      <vt:lpstr>Helvetica</vt:lpstr>
      <vt:lpstr>Impact</vt:lpstr>
      <vt:lpstr>Lemon Tuesday</vt:lpstr>
      <vt:lpstr>Söhne</vt:lpstr>
      <vt:lpstr>Wingdings</vt:lpstr>
      <vt:lpstr>1_Office Theme</vt:lpstr>
      <vt:lpstr>Office Theme</vt:lpstr>
      <vt:lpstr>PowerPoint Presentation</vt:lpstr>
      <vt:lpstr>PowerPoint Presentation</vt:lpstr>
      <vt:lpstr>PowerPoint Presentation</vt:lpstr>
      <vt:lpstr>3 Steps to Leverage the Power of LinkedIn to Generate 2-20 Appointments a Week from Posting</vt:lpstr>
      <vt:lpstr>PowerPoint Presentation</vt:lpstr>
      <vt:lpstr>Why Having an Upgraded LinkedIn Profile is  More Important NOW Than Ever</vt:lpstr>
      <vt:lpstr>Why Having an Upgraded LinkedIn Profile is  More Important NOW Than Ever</vt:lpstr>
      <vt:lpstr>PowerPoint Presentation</vt:lpstr>
      <vt:lpstr>The Solution</vt:lpstr>
      <vt:lpstr>LinkedIn = Google Search for Professionals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often should you post on LinkedIn?</vt:lpstr>
      <vt:lpstr>PowerPoint Presentation</vt:lpstr>
      <vt:lpstr>PowerPoint Presentation</vt:lpstr>
      <vt:lpstr>PowerPoint Presentation</vt:lpstr>
      <vt:lpstr>PowerPoint Presentation</vt:lpstr>
      <vt:lpstr>Who Do You Set Appointments With?</vt:lpstr>
      <vt:lpstr>PowerPoint Presentation</vt:lpstr>
      <vt:lpstr>PowerPoint Presentation</vt:lpstr>
      <vt:lpstr>PowerPoint Presentation</vt:lpstr>
      <vt:lpstr>PowerPoint Presentation</vt:lpstr>
      <vt:lpstr>PowerPoint Presentation</vt:lpstr>
      <vt:lpstr>Contact Me – Rhonda Sher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Rhonda sher</dc:creator>
  <cp:lastModifiedBy>Rhonda sher</cp:lastModifiedBy>
  <cp:revision>15</cp:revision>
  <dcterms:created xsi:type="dcterms:W3CDTF">2023-03-08T04:45:29Z</dcterms:created>
  <dcterms:modified xsi:type="dcterms:W3CDTF">2023-03-09T17:34:58Z</dcterms:modified>
</cp:coreProperties>
</file>